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50" d="100"/>
          <a:sy n="50" d="100"/>
        </p:scale>
        <p:origin x="-12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4" Type="http://schemas.openxmlformats.org/officeDocument/2006/relationships/image" Target="../media/image45.png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wmf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jpeg"/><Relationship Id="rId9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384"/>
            <a:ext cx="6838950" cy="6612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12579"/>
            <a:ext cx="7406640" cy="1472184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Vowel Phonemes in English and Bahasa Melayu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199" y="4800600"/>
            <a:ext cx="6477001" cy="1752600"/>
          </a:xfrm>
          <a:solidFill>
            <a:srgbClr val="E7DEC9">
              <a:alpha val="72157"/>
            </a:srgbClr>
          </a:solidFill>
        </p:spPr>
        <p:txBody>
          <a:bodyPr>
            <a:normAutofit/>
          </a:bodyPr>
          <a:lstStyle/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Supplementary materials for the course: </a:t>
            </a: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Reading </a:t>
            </a:r>
            <a:r>
              <a:rPr lang="en-A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in English for Young Learners in </a:t>
            </a:r>
            <a:r>
              <a:rPr lang="en-A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Malaysia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ebuchet MS"/>
              </a:rPr>
              <a:t>for TELL2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ebuchet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Bahasa Melayu: ‘o’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5631" y="4953000"/>
            <a:ext cx="6052739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Sounds like English “Short ‘o’ ”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19939" y="2327804"/>
            <a:ext cx="6104123" cy="1634596"/>
            <a:chOff x="381000" y="1524000"/>
            <a:chExt cx="5894837" cy="1440391"/>
          </a:xfrm>
        </p:grpSpPr>
        <p:grpSp>
          <p:nvGrpSpPr>
            <p:cNvPr id="23" name="Group 21"/>
            <p:cNvGrpSpPr/>
            <p:nvPr/>
          </p:nvGrpSpPr>
          <p:grpSpPr>
            <a:xfrm>
              <a:off x="381000" y="1524000"/>
              <a:ext cx="785927" cy="609600"/>
              <a:chOff x="838200" y="1981200"/>
              <a:chExt cx="785927" cy="6096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38200" y="2057400"/>
                <a:ext cx="785927" cy="4068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>
                    <a:solidFill>
                      <a:sysClr val="windowText" lastClr="000000"/>
                    </a:solidFill>
                    <a:latin typeface="Lucida Sans Unicode"/>
                    <a:cs typeface="Lucida Sans Unicode"/>
                  </a:rPr>
                  <a:t>ɒ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4" name="Group 34"/>
            <p:cNvGrpSpPr/>
            <p:nvPr/>
          </p:nvGrpSpPr>
          <p:grpSpPr>
            <a:xfrm>
              <a:off x="1466850" y="1524000"/>
              <a:ext cx="685800" cy="609600"/>
              <a:chOff x="1676400" y="2057400"/>
              <a:chExt cx="685800" cy="609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</a:t>
                </a:r>
                <a:endParaRPr lang="en-AU" sz="2400" dirty="0"/>
              </a:p>
            </p:txBody>
          </p:sp>
        </p:grpSp>
        <p:grpSp>
          <p:nvGrpSpPr>
            <p:cNvPr id="25" name="Group 34"/>
            <p:cNvGrpSpPr/>
            <p:nvPr/>
          </p:nvGrpSpPr>
          <p:grpSpPr>
            <a:xfrm>
              <a:off x="4095750" y="1524000"/>
              <a:ext cx="762000" cy="609600"/>
              <a:chOff x="1676400" y="2057400"/>
              <a:chExt cx="762000" cy="6096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wa</a:t>
                </a:r>
                <a:endParaRPr lang="en-AU" sz="24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552700" y="1524000"/>
              <a:ext cx="1143000" cy="1440391"/>
              <a:chOff x="3810000" y="1600200"/>
              <a:chExt cx="1143000" cy="144039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038600" y="1600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fr</a:t>
                </a:r>
                <a:r>
                  <a:rPr lang="en-AU" sz="2400" u="sng" dirty="0" smtClean="0"/>
                  <a:t>o</a:t>
                </a:r>
                <a:r>
                  <a:rPr lang="en-AU" sz="2400" dirty="0" smtClean="0"/>
                  <a:t>g</a:t>
                </a:r>
                <a:endParaRPr lang="en-AU" sz="2400" dirty="0"/>
              </a:p>
            </p:txBody>
          </p:sp>
          <p:pic>
            <p:nvPicPr>
              <p:cNvPr id="31" name="Picture 2" descr="C:\Users\Ruth\AppData\Local\Microsoft\Windows\Temporary Internet Files\Content.IE5\IDQYU5JW\MP900439270[1]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810000" y="2209800"/>
                <a:ext cx="1143000" cy="830791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257800" y="1524000"/>
              <a:ext cx="1018037" cy="1189038"/>
              <a:chOff x="5257800" y="1600200"/>
              <a:chExt cx="1018037" cy="118903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34000" y="1600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</a:t>
                </a:r>
                <a:r>
                  <a:rPr lang="en-AU" sz="2400" u="sng" dirty="0" smtClean="0"/>
                  <a:t>wa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  <p:pic>
            <p:nvPicPr>
              <p:cNvPr id="29" name="Picture 3" descr="C:\Users\Ruth\AppData\Local\Microsoft\Windows\Temporary Internet Files\Content.IE5\Z3G7OUYG\MC900013226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257800" y="2133600"/>
                <a:ext cx="1018037" cy="655638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515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1625" y="2160443"/>
            <a:ext cx="8180747" cy="1628775"/>
            <a:chOff x="381000" y="3124200"/>
            <a:chExt cx="8180747" cy="1628775"/>
          </a:xfrm>
        </p:grpSpPr>
        <p:grpSp>
          <p:nvGrpSpPr>
            <p:cNvPr id="7" name="Group 38"/>
            <p:cNvGrpSpPr/>
            <p:nvPr/>
          </p:nvGrpSpPr>
          <p:grpSpPr>
            <a:xfrm>
              <a:off x="1524000" y="3124200"/>
              <a:ext cx="762000" cy="609600"/>
              <a:chOff x="1676400" y="2057400"/>
              <a:chExt cx="7620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oo</a:t>
                </a:r>
                <a:endParaRPr lang="en-AU" sz="2400" dirty="0"/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4038600" y="32004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ew</a:t>
                </a:r>
                <a:endParaRPr lang="en-AU" sz="2400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6553200" y="3124200"/>
              <a:ext cx="685800" cy="609600"/>
              <a:chOff x="1676400" y="2057400"/>
              <a:chExt cx="6858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7526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ue</a:t>
                </a:r>
                <a:endParaRPr lang="en-AU" sz="2400" dirty="0"/>
              </a:p>
            </p:txBody>
          </p:sp>
        </p:grpSp>
        <p:grpSp>
          <p:nvGrpSpPr>
            <p:cNvPr id="14" name="Group 55"/>
            <p:cNvGrpSpPr/>
            <p:nvPr/>
          </p:nvGrpSpPr>
          <p:grpSpPr>
            <a:xfrm>
              <a:off x="381000" y="3124200"/>
              <a:ext cx="914400" cy="609600"/>
              <a:chOff x="304800" y="3733800"/>
              <a:chExt cx="914400" cy="609600"/>
            </a:xfrm>
          </p:grpSpPr>
          <p:grpSp>
            <p:nvGrpSpPr>
              <p:cNvPr id="15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304800" y="3810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u</a:t>
                </a:r>
                <a:r>
                  <a:rPr lang="en-AU" sz="2400" b="1" dirty="0" smtClean="0">
                    <a:latin typeface="Lucida Sans Unicode"/>
                    <a:cs typeface="Lucida Sans Unicode"/>
                  </a:rPr>
                  <a:t>: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/</a:t>
                </a:r>
                <a:endParaRPr lang="en-AU" sz="2400" dirty="0"/>
              </a:p>
            </p:txBody>
          </p:sp>
        </p:grpSp>
        <p:grpSp>
          <p:nvGrpSpPr>
            <p:cNvPr id="20" name="Group 67"/>
            <p:cNvGrpSpPr/>
            <p:nvPr/>
          </p:nvGrpSpPr>
          <p:grpSpPr>
            <a:xfrm>
              <a:off x="2514600" y="3124200"/>
              <a:ext cx="990600" cy="1390136"/>
              <a:chOff x="5029200" y="4876800"/>
              <a:chExt cx="990600" cy="1390136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029200" y="48768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m</a:t>
                </a:r>
                <a:r>
                  <a:rPr lang="en-AU" sz="2400" u="sng" dirty="0" smtClean="0"/>
                  <a:t>oo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  <p:pic>
            <p:nvPicPr>
              <p:cNvPr id="8199" name="Picture 7" descr="C:\Users\Ruth\AppData\Local\Microsoft\Windows\Temporary Internet Files\Content.IE5\LWJ31NZR\MC900441149[1]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029200" y="5410200"/>
                <a:ext cx="990600" cy="856736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72"/>
            <p:cNvGrpSpPr/>
            <p:nvPr/>
          </p:nvGrpSpPr>
          <p:grpSpPr>
            <a:xfrm>
              <a:off x="5029200" y="3200400"/>
              <a:ext cx="990600" cy="1414463"/>
              <a:chOff x="6019800" y="4876800"/>
              <a:chExt cx="990600" cy="14144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019800" y="48768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scr</a:t>
                </a:r>
                <a:r>
                  <a:rPr lang="en-AU" sz="2400" u="sng" dirty="0" smtClean="0"/>
                  <a:t>ew</a:t>
                </a:r>
                <a:endParaRPr lang="en-AU" sz="2400" u="sng" dirty="0"/>
              </a:p>
            </p:txBody>
          </p:sp>
          <p:pic>
            <p:nvPicPr>
              <p:cNvPr id="8202" name="Picture 10" descr="C:\Users\Ruth\AppData\Local\Microsoft\Windows\Temporary Internet Files\Content.IE5\JDBONU1Z\MC900065082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6096000" y="5410200"/>
                <a:ext cx="881063" cy="881063"/>
              </a:xfrm>
              <a:prstGeom prst="rect">
                <a:avLst/>
              </a:prstGeom>
              <a:noFill/>
            </p:spPr>
          </p:pic>
        </p:grpSp>
        <p:grpSp>
          <p:nvGrpSpPr>
            <p:cNvPr id="23" name="Group 73"/>
            <p:cNvGrpSpPr/>
            <p:nvPr/>
          </p:nvGrpSpPr>
          <p:grpSpPr>
            <a:xfrm>
              <a:off x="7467600" y="3124200"/>
              <a:ext cx="1094147" cy="1628775"/>
              <a:chOff x="6858000" y="4724400"/>
              <a:chExt cx="1094147" cy="1628775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934200" y="47244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gl</a:t>
                </a:r>
                <a:r>
                  <a:rPr lang="en-AU" sz="2400" u="sng" dirty="0" smtClean="0"/>
                  <a:t>ue</a:t>
                </a:r>
                <a:endParaRPr lang="en-AU" sz="2400" u="sng" dirty="0"/>
              </a:p>
            </p:txBody>
          </p:sp>
          <p:pic>
            <p:nvPicPr>
              <p:cNvPr id="8203" name="Picture 11" descr="C:\Users\Ruth\AppData\Local\Microsoft\Windows\Temporary Internet Files\Content.IE5\TKUTJBQ1\MC900340784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58000" y="5257800"/>
                <a:ext cx="1094147" cy="10953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2082618" y="4218781"/>
            <a:ext cx="6246813" cy="1925638"/>
            <a:chOff x="533400" y="1143000"/>
            <a:chExt cx="6246813" cy="1925638"/>
          </a:xfrm>
        </p:grpSpPr>
        <p:grpSp>
          <p:nvGrpSpPr>
            <p:cNvPr id="59" name="Group 35"/>
            <p:cNvGrpSpPr/>
            <p:nvPr/>
          </p:nvGrpSpPr>
          <p:grpSpPr>
            <a:xfrm>
              <a:off x="1752600" y="1143000"/>
              <a:ext cx="685800" cy="609600"/>
              <a:chOff x="1676400" y="2057400"/>
              <a:chExt cx="685800" cy="6096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u</a:t>
                </a:r>
                <a:endParaRPr lang="en-AU" sz="2400" dirty="0"/>
              </a:p>
            </p:txBody>
          </p:sp>
        </p:grpSp>
        <p:grpSp>
          <p:nvGrpSpPr>
            <p:cNvPr id="63" name="Group 55"/>
            <p:cNvGrpSpPr/>
            <p:nvPr/>
          </p:nvGrpSpPr>
          <p:grpSpPr>
            <a:xfrm>
              <a:off x="533400" y="1143000"/>
              <a:ext cx="723900" cy="609600"/>
              <a:chOff x="381000" y="3733800"/>
              <a:chExt cx="723900" cy="609600"/>
            </a:xfrm>
          </p:grpSpPr>
          <p:grpSp>
            <p:nvGrpSpPr>
              <p:cNvPr id="64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400050" y="3810000"/>
                <a:ext cx="7048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ʌ/</a:t>
                </a:r>
                <a:endParaRPr lang="en-AU" sz="2400" dirty="0"/>
              </a:p>
            </p:txBody>
          </p:sp>
        </p:grpSp>
        <p:grpSp>
          <p:nvGrpSpPr>
            <p:cNvPr id="70" name="Group 35"/>
            <p:cNvGrpSpPr/>
            <p:nvPr/>
          </p:nvGrpSpPr>
          <p:grpSpPr>
            <a:xfrm>
              <a:off x="4619624" y="1143000"/>
              <a:ext cx="685800" cy="609600"/>
              <a:chOff x="1676400" y="2057400"/>
              <a:chExt cx="685800" cy="6096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</a:t>
                </a:r>
                <a:endParaRPr lang="en-AU" sz="2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862262" y="1143000"/>
              <a:ext cx="1333500" cy="1866900"/>
              <a:chOff x="3581400" y="3886200"/>
              <a:chExt cx="1333500" cy="1866900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886200" y="3886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u</a:t>
                </a:r>
                <a:r>
                  <a:rPr lang="en-AU" sz="2400" dirty="0" smtClean="0"/>
                  <a:t>s</a:t>
                </a:r>
                <a:endParaRPr lang="en-AU" sz="2400" dirty="0"/>
              </a:p>
            </p:txBody>
          </p:sp>
          <p:pic>
            <p:nvPicPr>
              <p:cNvPr id="77" name="Picture 2" descr="C:\Users\Ruth\AppData\Local\Microsoft\Windows\Temporary Internet Files\Content.IE5\NIA2V004\MC900433887[1].pn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581400" y="4419600"/>
                <a:ext cx="1333500" cy="1333500"/>
              </a:xfrm>
              <a:prstGeom prst="rect">
                <a:avLst/>
              </a:prstGeom>
              <a:noFill/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5729288" y="1143000"/>
              <a:ext cx="1050925" cy="1925638"/>
              <a:chOff x="5473700" y="4114800"/>
              <a:chExt cx="1050925" cy="192563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5486400" y="41148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gl</a:t>
                </a:r>
                <a:r>
                  <a:rPr lang="en-AU" sz="2400" u="sng" dirty="0" smtClean="0"/>
                  <a:t>o</a:t>
                </a:r>
                <a:r>
                  <a:rPr lang="en-AU" sz="2400" dirty="0" smtClean="0"/>
                  <a:t>ve</a:t>
                </a:r>
                <a:endParaRPr lang="en-AU" sz="2400" dirty="0"/>
              </a:p>
            </p:txBody>
          </p:sp>
          <p:pic>
            <p:nvPicPr>
              <p:cNvPr id="81" name="Picture 3" descr="C:\Users\Ruth\AppData\Local\Microsoft\Windows\Temporary Internet Files\Content.IE5\Z3G7OUYG\MC900290444[1].wm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473700" y="4627563"/>
                <a:ext cx="1050925" cy="141287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itle 1"/>
          <p:cNvSpPr txBox="1">
            <a:spLocks/>
          </p:cNvSpPr>
          <p:nvPr/>
        </p:nvSpPr>
        <p:spPr>
          <a:xfrm>
            <a:off x="950913" y="320675"/>
            <a:ext cx="7242175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 “Long ‘u’ ”, “Short ‘u’ ”</a:t>
            </a:r>
            <a:endParaRPr lang="en-A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457199" y="1388560"/>
            <a:ext cx="7872231" cy="461665"/>
            <a:chOff x="457200" y="1388560"/>
            <a:chExt cx="7467600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457200" y="1388560"/>
              <a:ext cx="143201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Long ‘u’:</a:t>
              </a:r>
              <a:endParaRPr lang="en-US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63807" y="1388560"/>
              <a:ext cx="1701357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diphthong</a:t>
              </a:r>
              <a:endParaRPr lang="en-US" sz="2400" i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99016" y="1388560"/>
              <a:ext cx="3825784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Sounds like the letter name</a:t>
              </a:r>
              <a:endParaRPr lang="en-US" sz="2400" i="1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41725" y="4388141"/>
            <a:ext cx="14320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‘u’: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4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Bahasa Melayu: ‘u’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52347" y="2590800"/>
            <a:ext cx="6387098" cy="1487488"/>
            <a:chOff x="552913" y="4953000"/>
            <a:chExt cx="6387098" cy="1487488"/>
          </a:xfrm>
        </p:grpSpPr>
        <p:grpSp>
          <p:nvGrpSpPr>
            <p:cNvPr id="38" name="Group 35"/>
            <p:cNvGrpSpPr/>
            <p:nvPr/>
          </p:nvGrpSpPr>
          <p:grpSpPr>
            <a:xfrm>
              <a:off x="1676399" y="4953000"/>
              <a:ext cx="814981" cy="609600"/>
              <a:chOff x="1676400" y="2057400"/>
              <a:chExt cx="685800" cy="609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oo</a:t>
                </a:r>
                <a:endParaRPr lang="en-AU" sz="2400" dirty="0"/>
              </a:p>
            </p:txBody>
          </p:sp>
        </p:grpSp>
        <p:grpSp>
          <p:nvGrpSpPr>
            <p:cNvPr id="39" name="Group 55"/>
            <p:cNvGrpSpPr/>
            <p:nvPr/>
          </p:nvGrpSpPr>
          <p:grpSpPr>
            <a:xfrm>
              <a:off x="552913" y="4953000"/>
              <a:ext cx="814982" cy="609600"/>
              <a:chOff x="381000" y="3733800"/>
              <a:chExt cx="685800" cy="609600"/>
            </a:xfrm>
          </p:grpSpPr>
          <p:grpSp>
            <p:nvGrpSpPr>
              <p:cNvPr id="49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396396" y="3810000"/>
                <a:ext cx="585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ʊ/</a:t>
                </a:r>
                <a:endParaRPr lang="en-AU" sz="2400" dirty="0"/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4748610" y="4953000"/>
              <a:ext cx="685800" cy="609600"/>
              <a:chOff x="1676400" y="2057400"/>
              <a:chExt cx="685800" cy="609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u</a:t>
                </a:r>
                <a:endParaRPr lang="en-AU" sz="2400" dirty="0"/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814240" y="4953000"/>
              <a:ext cx="1224359" cy="1487488"/>
              <a:chOff x="3886200" y="2743200"/>
              <a:chExt cx="1030288" cy="14874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962400" y="2743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oo</a:t>
                </a:r>
                <a:r>
                  <a:rPr lang="en-AU" sz="2400" dirty="0" smtClean="0"/>
                  <a:t>k</a:t>
                </a:r>
                <a:endParaRPr lang="en-AU" sz="2400" u="sng" dirty="0"/>
              </a:p>
            </p:txBody>
          </p:sp>
          <p:pic>
            <p:nvPicPr>
              <p:cNvPr id="46" name="Picture 4" descr="C:\Users\Ruth\AppData\Local\Microsoft\Windows\Temporary Internet Files\Content.IE5\TKUTJBQ1\MC900432645[1]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886200" y="3200400"/>
                <a:ext cx="1030288" cy="1030288"/>
              </a:xfrm>
              <a:prstGeom prst="rect">
                <a:avLst/>
              </a:prstGeom>
              <a:noFill/>
            </p:spPr>
          </p:pic>
        </p:grpSp>
        <p:grpSp>
          <p:nvGrpSpPr>
            <p:cNvPr id="42" name="Group 65"/>
            <p:cNvGrpSpPr/>
            <p:nvPr/>
          </p:nvGrpSpPr>
          <p:grpSpPr>
            <a:xfrm>
              <a:off x="5886451" y="4953000"/>
              <a:ext cx="1053560" cy="1409700"/>
              <a:chOff x="5334000" y="2743200"/>
              <a:chExt cx="1053560" cy="140970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486400" y="2743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u</a:t>
                </a:r>
                <a:r>
                  <a:rPr lang="en-AU" sz="2400" dirty="0" smtClean="0"/>
                  <a:t>ll</a:t>
                </a:r>
                <a:endParaRPr lang="en-AU" sz="2400" dirty="0"/>
              </a:p>
            </p:txBody>
          </p:sp>
          <p:pic>
            <p:nvPicPr>
              <p:cNvPr id="44" name="Picture 6" descr="C:\Users\Ruth\AppData\Local\Microsoft\Windows\Temporary Internet Files\Content.IE5\Z3G7OUYG\MC900391086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334000" y="3276600"/>
                <a:ext cx="1053560" cy="8763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829230" y="4648200"/>
            <a:ext cx="7628970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English, it’s another kind of “Short ‘u’ ”.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31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0044" y="304800"/>
            <a:ext cx="7448550" cy="822325"/>
          </a:xfrm>
        </p:spPr>
        <p:txBody>
          <a:bodyPr>
            <a:normAutofit fontScale="90000"/>
          </a:bodyPr>
          <a:lstStyle/>
          <a:p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another English Vowel Sound</a:t>
            </a:r>
            <a:endParaRPr lang="en-A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38200" y="2133600"/>
            <a:ext cx="8023622" cy="3200400"/>
            <a:chOff x="609600" y="3733800"/>
            <a:chExt cx="7455130" cy="2895600"/>
          </a:xfrm>
        </p:grpSpPr>
        <p:grpSp>
          <p:nvGrpSpPr>
            <p:cNvPr id="50" name="Group 35"/>
            <p:cNvGrpSpPr/>
            <p:nvPr/>
          </p:nvGrpSpPr>
          <p:grpSpPr>
            <a:xfrm>
              <a:off x="1752600" y="3733800"/>
              <a:ext cx="685800" cy="609600"/>
              <a:chOff x="1676400" y="2057400"/>
              <a:chExt cx="685800" cy="609600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or</a:t>
                </a:r>
                <a:endParaRPr lang="en-AU" sz="2400" dirty="0"/>
              </a:p>
            </p:txBody>
          </p:sp>
        </p:grpSp>
        <p:grpSp>
          <p:nvGrpSpPr>
            <p:cNvPr id="51" name="Group 38"/>
            <p:cNvGrpSpPr/>
            <p:nvPr/>
          </p:nvGrpSpPr>
          <p:grpSpPr>
            <a:xfrm>
              <a:off x="4419600" y="3733800"/>
              <a:ext cx="762000" cy="609600"/>
              <a:chOff x="1676400" y="2057400"/>
              <a:chExt cx="762000" cy="6096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752600" y="2133600"/>
                <a:ext cx="685800" cy="4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au</a:t>
                </a:r>
                <a:endParaRPr lang="en-AU" sz="2400" dirty="0"/>
              </a:p>
            </p:txBody>
          </p:sp>
        </p:grpSp>
        <p:grpSp>
          <p:nvGrpSpPr>
            <p:cNvPr id="52" name="Group 41"/>
            <p:cNvGrpSpPr/>
            <p:nvPr/>
          </p:nvGrpSpPr>
          <p:grpSpPr>
            <a:xfrm>
              <a:off x="5829300" y="3733800"/>
              <a:ext cx="762000" cy="609600"/>
              <a:chOff x="1676400" y="2057400"/>
              <a:chExt cx="762000" cy="6096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aw</a:t>
                </a:r>
                <a:endParaRPr lang="en-AU" sz="2400" dirty="0"/>
              </a:p>
            </p:txBody>
          </p:sp>
        </p:grpSp>
        <p:grpSp>
          <p:nvGrpSpPr>
            <p:cNvPr id="53" name="Group 44"/>
            <p:cNvGrpSpPr/>
            <p:nvPr/>
          </p:nvGrpSpPr>
          <p:grpSpPr>
            <a:xfrm>
              <a:off x="7162800" y="3733800"/>
              <a:ext cx="762000" cy="609600"/>
              <a:chOff x="1676400" y="2057400"/>
              <a:chExt cx="762000" cy="6096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oor</a:t>
                </a:r>
                <a:endParaRPr lang="en-AU" sz="2400" dirty="0"/>
              </a:p>
            </p:txBody>
          </p:sp>
        </p:grpSp>
        <p:grpSp>
          <p:nvGrpSpPr>
            <p:cNvPr id="54" name="Group 55"/>
            <p:cNvGrpSpPr/>
            <p:nvPr/>
          </p:nvGrpSpPr>
          <p:grpSpPr>
            <a:xfrm>
              <a:off x="609600" y="3733800"/>
              <a:ext cx="762000" cy="609600"/>
              <a:chOff x="381000" y="3733800"/>
              <a:chExt cx="762000" cy="609600"/>
            </a:xfrm>
          </p:grpSpPr>
          <p:grpSp>
            <p:nvGrpSpPr>
              <p:cNvPr id="89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381000" y="3810000"/>
                <a:ext cx="762000" cy="4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>
                    <a:latin typeface="Lucida Sans Unicode"/>
                    <a:cs typeface="Lucida Sans Unicode"/>
                  </a:rPr>
                  <a:t>ɔ:/</a:t>
                </a:r>
                <a:endParaRPr lang="en-AU" sz="2400" dirty="0"/>
              </a:p>
            </p:txBody>
          </p:sp>
        </p:grpSp>
        <p:grpSp>
          <p:nvGrpSpPr>
            <p:cNvPr id="57" name="Group 35"/>
            <p:cNvGrpSpPr/>
            <p:nvPr/>
          </p:nvGrpSpPr>
          <p:grpSpPr>
            <a:xfrm>
              <a:off x="3086100" y="3733800"/>
              <a:ext cx="685800" cy="609600"/>
              <a:chOff x="1676400" y="2057400"/>
              <a:chExt cx="685800" cy="6096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</a:t>
                </a:r>
                <a:endParaRPr lang="en-AU" sz="2400" dirty="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676400" y="4572000"/>
              <a:ext cx="990600" cy="1790700"/>
              <a:chOff x="1447800" y="4495800"/>
              <a:chExt cx="990600" cy="179070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600200" y="44958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</a:t>
                </a:r>
                <a:r>
                  <a:rPr lang="en-AU" sz="2400" u="sng" dirty="0" smtClean="0"/>
                  <a:t>or</a:t>
                </a:r>
                <a:r>
                  <a:rPr lang="en-AU" sz="2400" dirty="0" smtClean="0"/>
                  <a:t>k</a:t>
                </a:r>
                <a:endParaRPr lang="en-AU" sz="2400" u="sng" dirty="0"/>
              </a:p>
            </p:txBody>
          </p:sp>
          <p:pic>
            <p:nvPicPr>
              <p:cNvPr id="86" name="Picture 4" descr="C:\Users\Ruth\AppData\Local\Microsoft\Windows\Temporary Internet Files\Content.IE5\ZI74OX90\MP900174885[1]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16200000">
                <a:off x="1238250" y="5238750"/>
                <a:ext cx="1257300" cy="838200"/>
              </a:xfrm>
              <a:prstGeom prst="rect">
                <a:avLst/>
              </a:prstGeom>
              <a:noFill/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2819400" y="4572000"/>
              <a:ext cx="1143000" cy="1676400"/>
              <a:chOff x="2590800" y="4495800"/>
              <a:chExt cx="1143000" cy="167640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819400" y="44958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a</a:t>
                </a:r>
                <a:r>
                  <a:rPr lang="en-AU" sz="2400" dirty="0" smtClean="0"/>
                  <a:t>ll</a:t>
                </a:r>
                <a:endParaRPr lang="en-AU" sz="2400" u="sng" dirty="0"/>
              </a:p>
            </p:txBody>
          </p:sp>
          <p:pic>
            <p:nvPicPr>
              <p:cNvPr id="84" name="Picture 5" descr="C:\Users\Ruth\AppData\Local\Microsoft\Windows\Temporary Internet Files\Content.IE5\ZI74OX90\MC900434870[1]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590800" y="5029200"/>
                <a:ext cx="1143000" cy="1143000"/>
              </a:xfrm>
              <a:prstGeom prst="rect">
                <a:avLst/>
              </a:prstGeom>
              <a:noFill/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4267200" y="4572000"/>
              <a:ext cx="990600" cy="2057400"/>
              <a:chOff x="4038600" y="4495800"/>
              <a:chExt cx="990600" cy="2057400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038600" y="44958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</a:t>
                </a:r>
                <a:r>
                  <a:rPr lang="en-AU" sz="2400" u="sng" dirty="0" smtClean="0"/>
                  <a:t>au</a:t>
                </a:r>
                <a:r>
                  <a:rPr lang="en-AU" sz="2400" dirty="0" smtClean="0"/>
                  <a:t>ce</a:t>
                </a:r>
                <a:endParaRPr lang="en-AU" sz="2400" u="sng" dirty="0"/>
              </a:p>
            </p:txBody>
          </p:sp>
          <p:pic>
            <p:nvPicPr>
              <p:cNvPr id="82" name="Picture 7" descr="C:\Users\Ruth\AppData\Local\Microsoft\Windows\Temporary Internet Files\Content.IE5\JDBONU1Z\MC900001764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191000" y="4953000"/>
                <a:ext cx="600075" cy="1600200"/>
              </a:xfrm>
              <a:prstGeom prst="rect">
                <a:avLst/>
              </a:prstGeom>
              <a:noFill/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5715000" y="4572000"/>
              <a:ext cx="919163" cy="1600200"/>
              <a:chOff x="5486400" y="4495800"/>
              <a:chExt cx="919163" cy="1600200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5562600" y="44958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</a:t>
                </a:r>
                <a:r>
                  <a:rPr lang="en-AU" sz="2400" u="sng" dirty="0" smtClean="0"/>
                  <a:t>aw</a:t>
                </a:r>
                <a:endParaRPr lang="en-AU" sz="2400" u="sng" dirty="0"/>
              </a:p>
            </p:txBody>
          </p:sp>
          <p:pic>
            <p:nvPicPr>
              <p:cNvPr id="80" name="Picture 8" descr="C:\Users\Ruth\AppData\Local\Microsoft\Windows\Temporary Internet Files\Content.IE5\JDBONU1Z\MC900391184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486400" y="4953000"/>
                <a:ext cx="919163" cy="1143000"/>
              </a:xfrm>
              <a:prstGeom prst="rect">
                <a:avLst/>
              </a:prstGeom>
              <a:noFill/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7162800" y="4572000"/>
              <a:ext cx="901930" cy="1885950"/>
              <a:chOff x="7010400" y="4495800"/>
              <a:chExt cx="901930" cy="188595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7010400" y="44958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d</a:t>
                </a:r>
                <a:r>
                  <a:rPr lang="en-AU" sz="2400" u="sng" dirty="0" smtClean="0"/>
                  <a:t>oor</a:t>
                </a:r>
                <a:endParaRPr lang="en-AU" sz="2400" u="sng" dirty="0"/>
              </a:p>
            </p:txBody>
          </p:sp>
          <p:pic>
            <p:nvPicPr>
              <p:cNvPr id="77" name="Picture 9" descr="C:\Users\Ruth\AppData\Local\Microsoft\Windows\Temporary Internet Files\Content.IE5\NIA2V004\MP900401413[1]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010400" y="5029200"/>
                <a:ext cx="901930" cy="13525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2529220" y="5800590"/>
            <a:ext cx="4490982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like a lengthened “Short ‘o’ 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7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7474" y="152400"/>
            <a:ext cx="7703126" cy="822325"/>
          </a:xfrm>
        </p:spPr>
        <p:txBody>
          <a:bodyPr>
            <a:normAutofit fontScale="90000"/>
          </a:bodyPr>
          <a:lstStyle/>
          <a:p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(other) English Diphthongs (1)</a:t>
            </a:r>
            <a:endParaRPr lang="en-A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1364792"/>
            <a:ext cx="7010400" cy="1275246"/>
            <a:chOff x="457200" y="1620354"/>
            <a:chExt cx="7010400" cy="1275246"/>
          </a:xfrm>
        </p:grpSpPr>
        <p:grpSp>
          <p:nvGrpSpPr>
            <p:cNvPr id="14" name="Group 21"/>
            <p:cNvGrpSpPr/>
            <p:nvPr/>
          </p:nvGrpSpPr>
          <p:grpSpPr>
            <a:xfrm>
              <a:off x="457200" y="1620354"/>
              <a:ext cx="1066800" cy="609600"/>
              <a:chOff x="685800" y="1981200"/>
              <a:chExt cx="91440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85800" y="2077554"/>
                <a:ext cx="9144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 smtClean="0">
                    <a:solidFill>
                      <a:schemeClr val="tx1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b="1" dirty="0" err="1" smtClean="0">
                    <a:solidFill>
                      <a:schemeClr val="tx1"/>
                    </a:solidFill>
                    <a:latin typeface="Lucida Sans Unicode" pitchFamily="34" charset="0"/>
                    <a:cs typeface="Lucida Sans Unicode" pitchFamily="34" charset="0"/>
                  </a:rPr>
                  <a:t>eə</a:t>
                </a:r>
                <a:r>
                  <a:rPr lang="en-AU" sz="2400" b="1" dirty="0" smtClean="0">
                    <a:solidFill>
                      <a:schemeClr val="tx1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b="1" dirty="0">
                  <a:solidFill>
                    <a:schemeClr val="tx1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2286000" y="1620354"/>
              <a:ext cx="838200" cy="609600"/>
              <a:chOff x="1676400" y="2057400"/>
              <a:chExt cx="8382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676400" y="21336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air</a:t>
                </a:r>
                <a:endParaRPr lang="en-AU" sz="2400" dirty="0"/>
              </a:p>
            </p:txBody>
          </p:sp>
        </p:grpSp>
        <p:grpSp>
          <p:nvGrpSpPr>
            <p:cNvPr id="45" name="Group 34"/>
            <p:cNvGrpSpPr/>
            <p:nvPr/>
          </p:nvGrpSpPr>
          <p:grpSpPr>
            <a:xfrm>
              <a:off x="4976226" y="1620354"/>
              <a:ext cx="838200" cy="609600"/>
              <a:chOff x="1676400" y="2057400"/>
              <a:chExt cx="838200" cy="609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676400" y="21336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are</a:t>
                </a:r>
                <a:endParaRPr lang="en-AU" sz="24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558174" y="1620354"/>
              <a:ext cx="854904" cy="1275246"/>
              <a:chOff x="4114800" y="1524000"/>
              <a:chExt cx="854904" cy="1275246"/>
            </a:xfrm>
          </p:grpSpPr>
          <p:pic>
            <p:nvPicPr>
              <p:cNvPr id="2050" name="Picture 2" descr="C:\Users\Ruth\AppData\Local\Microsoft\Windows\Temporary Internet Files\Content.IE5\LWJ31NZR\MC900446376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114800" y="2057400"/>
                <a:ext cx="854904" cy="741846"/>
              </a:xfrm>
              <a:prstGeom prst="rect">
                <a:avLst/>
              </a:prstGeom>
              <a:noFill/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191000" y="15240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h</a:t>
                </a:r>
                <a:r>
                  <a:rPr lang="en-AU" sz="2400" u="sng" dirty="0" smtClean="0"/>
                  <a:t>air</a:t>
                </a:r>
                <a:endParaRPr lang="en-AU" sz="2400" u="sng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248400" y="1620354"/>
              <a:ext cx="1219200" cy="1143000"/>
              <a:chOff x="5867400" y="1447800"/>
              <a:chExt cx="1219200" cy="11430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096000" y="1981200"/>
                <a:ext cx="685800" cy="609600"/>
              </a:xfrm>
              <a:prstGeom prst="rect">
                <a:avLst/>
              </a:prstGeom>
              <a:blipFill>
                <a:blip r:embed="rId3" cstate="screen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867400" y="14478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squ</a:t>
                </a:r>
                <a:r>
                  <a:rPr lang="en-AU" sz="2400" u="sng" dirty="0" smtClean="0"/>
                  <a:t>are</a:t>
                </a:r>
                <a:endParaRPr lang="en-AU" sz="2400" u="sng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90600" y="2865039"/>
            <a:ext cx="7696200" cy="1404937"/>
            <a:chOff x="228600" y="1524000"/>
            <a:chExt cx="7696200" cy="1404937"/>
          </a:xfrm>
        </p:grpSpPr>
        <p:grpSp>
          <p:nvGrpSpPr>
            <p:cNvPr id="42" name="Group 34"/>
            <p:cNvGrpSpPr/>
            <p:nvPr/>
          </p:nvGrpSpPr>
          <p:grpSpPr>
            <a:xfrm>
              <a:off x="2050819" y="1600200"/>
              <a:ext cx="762000" cy="609600"/>
              <a:chOff x="1676400" y="2057400"/>
              <a:chExt cx="762000" cy="60960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ear</a:t>
                </a:r>
                <a:endParaRPr lang="en-AU" sz="2400" dirty="0"/>
              </a:p>
            </p:txBody>
          </p:sp>
        </p:grpSp>
        <p:grpSp>
          <p:nvGrpSpPr>
            <p:cNvPr id="43" name="Group 34"/>
            <p:cNvGrpSpPr/>
            <p:nvPr/>
          </p:nvGrpSpPr>
          <p:grpSpPr>
            <a:xfrm>
              <a:off x="5416782" y="1600200"/>
              <a:ext cx="762000" cy="609600"/>
              <a:chOff x="1676400" y="2057400"/>
              <a:chExt cx="762000" cy="60960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eer</a:t>
                </a:r>
                <a:endParaRPr lang="en-AU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720638" y="1600200"/>
              <a:ext cx="788325" cy="1328737"/>
              <a:chOff x="3886200" y="1752600"/>
              <a:chExt cx="788325" cy="1328737"/>
            </a:xfrm>
          </p:grpSpPr>
          <p:pic>
            <p:nvPicPr>
              <p:cNvPr id="65" name="Picture 64" descr="ear.png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3886200" y="2209800"/>
                <a:ext cx="788325" cy="871537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3962400" y="1752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u="sng" dirty="0" smtClean="0"/>
                  <a:t>ear</a:t>
                </a:r>
                <a:endParaRPr lang="en-AU" sz="2400" u="sng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086600" y="1524000"/>
              <a:ext cx="838200" cy="1385214"/>
              <a:chOff x="5410200" y="1676400"/>
              <a:chExt cx="838200" cy="1385214"/>
            </a:xfrm>
          </p:grpSpPr>
          <p:pic>
            <p:nvPicPr>
              <p:cNvPr id="63" name="Picture 2" descr="C:\Users\Ruth\AppData\Local\Microsoft\Windows\Temporary Internet Files\Content.IE5\JDBONU1Z\MC900356157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410200" y="2209800"/>
                <a:ext cx="779462" cy="851814"/>
              </a:xfrm>
              <a:prstGeom prst="rect">
                <a:avLst/>
              </a:prstGeom>
              <a:noFill/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5410200" y="16764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d</a:t>
                </a:r>
                <a:r>
                  <a:rPr lang="en-AU" sz="2400" u="sng" dirty="0" smtClean="0"/>
                  <a:t>eer</a:t>
                </a:r>
                <a:endParaRPr lang="en-AU" sz="2400" u="sng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28600" y="1524000"/>
              <a:ext cx="914400" cy="609600"/>
              <a:chOff x="228600" y="1524000"/>
              <a:chExt cx="914400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04800" y="15240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8600" y="1600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err="1" smtClean="0">
                    <a:latin typeface="Lucida Sans Unicode"/>
                    <a:cs typeface="Lucida Sans Unicode"/>
                  </a:rPr>
                  <a:t>ɪə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/</a:t>
                </a:r>
                <a:endParaRPr lang="en-AU" sz="2400" dirty="0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990600" y="4494977"/>
            <a:ext cx="7921931" cy="2080064"/>
            <a:chOff x="381000" y="1295400"/>
            <a:chExt cx="7921931" cy="2080064"/>
          </a:xfrm>
        </p:grpSpPr>
        <p:grpSp>
          <p:nvGrpSpPr>
            <p:cNvPr id="72" name="Group 21"/>
            <p:cNvGrpSpPr/>
            <p:nvPr/>
          </p:nvGrpSpPr>
          <p:grpSpPr>
            <a:xfrm>
              <a:off x="381000" y="1371600"/>
              <a:ext cx="914400" cy="609600"/>
              <a:chOff x="762000" y="1981200"/>
              <a:chExt cx="914400" cy="6096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62000" y="2057400"/>
                <a:ext cx="9144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 err="1" smtClean="0">
                    <a:solidFill>
                      <a:sysClr val="windowText" lastClr="000000"/>
                    </a:solidFill>
                    <a:latin typeface="Lucida Sans Unicode"/>
                    <a:cs typeface="Lucida Sans Unicode"/>
                  </a:rPr>
                  <a:t>ʊə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73" name="Group 34"/>
            <p:cNvGrpSpPr/>
            <p:nvPr/>
          </p:nvGrpSpPr>
          <p:grpSpPr>
            <a:xfrm>
              <a:off x="2133600" y="1295400"/>
              <a:ext cx="685800" cy="609600"/>
              <a:chOff x="1676400" y="2057400"/>
              <a:chExt cx="685800" cy="6096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6764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oor</a:t>
                </a:r>
                <a:endParaRPr lang="en-AU" sz="24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905000" y="2057400"/>
              <a:ext cx="1143000" cy="1143000"/>
              <a:chOff x="2667000" y="1636059"/>
              <a:chExt cx="1256319" cy="1411941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2750755" y="1636059"/>
                <a:ext cx="1103918" cy="51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m</a:t>
                </a:r>
                <a:r>
                  <a:rPr lang="en-AU" sz="2400" u="sng" dirty="0" smtClean="0"/>
                  <a:t>oor</a:t>
                </a:r>
                <a:endParaRPr lang="en-AU" sz="2400" u="sng" dirty="0"/>
              </a:p>
            </p:txBody>
          </p:sp>
          <p:pic>
            <p:nvPicPr>
              <p:cNvPr id="91" name="Picture 2" descr="C:\Users\Ruth\AppData\Local\Microsoft\Windows\Temporary Internet Files\Content.IE5\IDQYU5JW\MP900448050[1]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2667000" y="2209800"/>
                <a:ext cx="1256319" cy="838200"/>
              </a:xfrm>
              <a:prstGeom prst="rect">
                <a:avLst/>
              </a:prstGeom>
              <a:noFill/>
            </p:spPr>
          </p:pic>
        </p:grpSp>
        <p:grpSp>
          <p:nvGrpSpPr>
            <p:cNvPr id="75" name="Group 74"/>
            <p:cNvGrpSpPr/>
            <p:nvPr/>
          </p:nvGrpSpPr>
          <p:grpSpPr>
            <a:xfrm>
              <a:off x="3733800" y="1295400"/>
              <a:ext cx="1066800" cy="2076450"/>
              <a:chOff x="3733800" y="1295400"/>
              <a:chExt cx="1066800" cy="207645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962400" y="1295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962400" y="1371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our</a:t>
                </a:r>
                <a:endParaRPr lang="en-AU" sz="2400" dirty="0"/>
              </a:p>
            </p:txBody>
          </p:sp>
          <p:pic>
            <p:nvPicPr>
              <p:cNvPr id="88" name="Picture 2" descr="C:\Users\Ruth\AppData\Local\Microsoft\Windows\Temporary Internet Files\Content.IE5\NIA2V004\MC900383474[1].wmf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3886200" y="2438400"/>
                <a:ext cx="844355" cy="933450"/>
              </a:xfrm>
              <a:prstGeom prst="rect">
                <a:avLst/>
              </a:prstGeom>
              <a:noFill/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3733800" y="1981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</a:t>
                </a:r>
                <a:r>
                  <a:rPr lang="en-AU" sz="2400" u="sng" dirty="0" smtClean="0"/>
                  <a:t>our</a:t>
                </a:r>
                <a:r>
                  <a:rPr lang="en-AU" sz="2400" dirty="0" smtClean="0"/>
                  <a:t>ist</a:t>
                </a:r>
                <a:endParaRPr lang="en-AU" sz="2400" u="sng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638800" y="1295400"/>
              <a:ext cx="914400" cy="1981200"/>
              <a:chOff x="5638800" y="1295400"/>
              <a:chExt cx="914400" cy="19812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638800" y="1295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715000" y="1371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ure</a:t>
                </a:r>
                <a:endParaRPr lang="en-AU" sz="2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638800" y="1981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</a:t>
                </a:r>
                <a:r>
                  <a:rPr lang="en-AU" sz="2400" u="sng" dirty="0" smtClean="0"/>
                  <a:t>ure</a:t>
                </a:r>
                <a:endParaRPr lang="en-AU" sz="2400" u="sng" dirty="0"/>
              </a:p>
            </p:txBody>
          </p:sp>
          <p:pic>
            <p:nvPicPr>
              <p:cNvPr id="85" name="Picture 3" descr="C:\Users\Ruth\AppData\Local\Microsoft\Windows\Temporary Internet Files\Content.IE5\ZI74OX90\MP900448470[1].jp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5638800" y="2362200"/>
                <a:ext cx="621574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6934200" y="1295400"/>
              <a:ext cx="1368731" cy="2080064"/>
              <a:chOff x="6934200" y="1295400"/>
              <a:chExt cx="1368731" cy="208006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239000" y="1295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315200" y="1371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ur</a:t>
                </a:r>
                <a:endParaRPr lang="en-AU" sz="2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239000" y="1981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j</a:t>
                </a:r>
                <a:r>
                  <a:rPr lang="en-AU" sz="2400" u="sng" dirty="0" smtClean="0"/>
                  <a:t>ur</a:t>
                </a:r>
                <a:r>
                  <a:rPr lang="en-AU" sz="2400" dirty="0" smtClean="0"/>
                  <a:t>y</a:t>
                </a:r>
                <a:endParaRPr lang="en-AU" sz="2400" u="sng" dirty="0"/>
              </a:p>
            </p:txBody>
          </p:sp>
          <p:pic>
            <p:nvPicPr>
              <p:cNvPr id="81" name="Picture 4" descr="C:\Users\Ruth\AppData\Local\Microsoft\Windows\Temporary Internet Files\Content.IE5\LWJ31NZR\MC900240489[1].wmf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6934200" y="2438400"/>
                <a:ext cx="1368731" cy="93706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2573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907232"/>
            <a:ext cx="6934200" cy="1752600"/>
            <a:chOff x="609600" y="1600200"/>
            <a:chExt cx="6934200" cy="1752600"/>
          </a:xfrm>
        </p:grpSpPr>
        <p:grpSp>
          <p:nvGrpSpPr>
            <p:cNvPr id="4" name="Group 21"/>
            <p:cNvGrpSpPr/>
            <p:nvPr/>
          </p:nvGrpSpPr>
          <p:grpSpPr>
            <a:xfrm>
              <a:off x="609600" y="1600200"/>
              <a:ext cx="914400" cy="609600"/>
              <a:chOff x="762000" y="1981200"/>
              <a:chExt cx="91440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2000" y="2057400"/>
                <a:ext cx="9144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 err="1" smtClean="0">
                    <a:solidFill>
                      <a:sysClr val="windowText" lastClr="000000"/>
                    </a:solidFill>
                    <a:latin typeface="Lucida Sans Unicode"/>
                    <a:cs typeface="Lucida Sans Unicode"/>
                  </a:rPr>
                  <a:t>ɑʊ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" name="Group 34"/>
            <p:cNvGrpSpPr/>
            <p:nvPr/>
          </p:nvGrpSpPr>
          <p:grpSpPr>
            <a:xfrm>
              <a:off x="1879367" y="16002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7526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ow</a:t>
                </a:r>
                <a:endParaRPr lang="en-AU" sz="2400" dirty="0"/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4597633" y="1600200"/>
              <a:ext cx="762000" cy="609600"/>
              <a:chOff x="1676400" y="2057400"/>
              <a:chExt cx="762000" cy="609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ou</a:t>
                </a:r>
                <a:endParaRPr lang="en-AU" sz="2400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920534" y="1600200"/>
              <a:ext cx="1321732" cy="1549400"/>
              <a:chOff x="3962400" y="1283658"/>
              <a:chExt cx="1321732" cy="154940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293532" y="1283658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</a:t>
                </a:r>
                <a:r>
                  <a:rPr lang="en-AU" sz="2400" u="sng" dirty="0" smtClean="0"/>
                  <a:t>ow</a:t>
                </a:r>
                <a:endParaRPr lang="en-AU" sz="2400" u="sng" dirty="0"/>
              </a:p>
            </p:txBody>
          </p:sp>
          <p:pic>
            <p:nvPicPr>
              <p:cNvPr id="10244" name="Picture 4" descr="C:\Users\Ruth\AppData\Local\Microsoft\Windows\Temporary Internet Files\Content.IE5\UF9JOU0N\MC900013232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62400" y="1828800"/>
                <a:ext cx="1321732" cy="1004258"/>
              </a:xfrm>
              <a:prstGeom prst="rect">
                <a:avLst/>
              </a:prstGeom>
              <a:noFill/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5715000" y="1600200"/>
              <a:ext cx="1828800" cy="1752600"/>
              <a:chOff x="5486400" y="1371600"/>
              <a:chExt cx="1828800" cy="175260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867400" y="13716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h</a:t>
                </a:r>
                <a:r>
                  <a:rPr lang="en-AU" sz="2400" u="sng" dirty="0" smtClean="0"/>
                  <a:t>ou</a:t>
                </a:r>
                <a:r>
                  <a:rPr lang="en-AU" sz="2400" dirty="0" smtClean="0"/>
                  <a:t>se</a:t>
                </a:r>
                <a:endParaRPr lang="en-AU" sz="2400" dirty="0"/>
              </a:p>
            </p:txBody>
          </p:sp>
          <p:pic>
            <p:nvPicPr>
              <p:cNvPr id="10245" name="Picture 5" descr="C:\Users\Ruth\AppData\Local\Microsoft\Windows\Temporary Internet Files\Content.IE5\LWJ31NZR\MC900433839[1]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t="16319" b="17014"/>
              <a:stretch>
                <a:fillRect/>
              </a:stretch>
            </p:blipFill>
            <p:spPr bwMode="auto">
              <a:xfrm>
                <a:off x="5486400" y="1905000"/>
                <a:ext cx="1828800" cy="12192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1752600" y="4548756"/>
            <a:ext cx="5896721" cy="1308100"/>
            <a:chOff x="902970" y="4114800"/>
            <a:chExt cx="5896721" cy="1308100"/>
          </a:xfrm>
        </p:grpSpPr>
        <p:grpSp>
          <p:nvGrpSpPr>
            <p:cNvPr id="35" name="Group 21"/>
            <p:cNvGrpSpPr/>
            <p:nvPr/>
          </p:nvGrpSpPr>
          <p:grpSpPr>
            <a:xfrm>
              <a:off x="902970" y="4114800"/>
              <a:ext cx="762000" cy="609600"/>
              <a:chOff x="838200" y="1981200"/>
              <a:chExt cx="762000" cy="6096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38200" y="2057400"/>
                <a:ext cx="7620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 err="1" smtClean="0">
                    <a:solidFill>
                      <a:sysClr val="windowText" lastClr="000000"/>
                    </a:solidFill>
                    <a:latin typeface="Lucida Sans Unicode"/>
                    <a:cs typeface="Lucida Sans Unicode"/>
                  </a:rPr>
                  <a:t>ɔı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0" name="Group 34"/>
            <p:cNvGrpSpPr/>
            <p:nvPr/>
          </p:nvGrpSpPr>
          <p:grpSpPr>
            <a:xfrm>
              <a:off x="2057400" y="4114800"/>
              <a:ext cx="685800" cy="609600"/>
              <a:chOff x="1676400" y="2057400"/>
              <a:chExt cx="685800" cy="6096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526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oy</a:t>
                </a:r>
                <a:endParaRPr lang="en-AU" sz="2400" dirty="0"/>
              </a:p>
            </p:txBody>
          </p:sp>
        </p:grpSp>
        <p:grpSp>
          <p:nvGrpSpPr>
            <p:cNvPr id="43" name="Group 34"/>
            <p:cNvGrpSpPr/>
            <p:nvPr/>
          </p:nvGrpSpPr>
          <p:grpSpPr>
            <a:xfrm>
              <a:off x="4789170" y="4114800"/>
              <a:ext cx="762000" cy="609600"/>
              <a:chOff x="1676400" y="2057400"/>
              <a:chExt cx="762000" cy="609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oi</a:t>
                </a:r>
                <a:endParaRPr lang="en-AU" sz="24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135630" y="4114800"/>
              <a:ext cx="944880" cy="1284514"/>
              <a:chOff x="3733800" y="1219200"/>
              <a:chExt cx="944880" cy="1284514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3810000" y="121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</a:t>
                </a:r>
                <a:r>
                  <a:rPr lang="en-AU" sz="2400" u="sng" dirty="0" smtClean="0"/>
                  <a:t>oy</a:t>
                </a:r>
                <a:endParaRPr lang="en-AU" sz="2400" u="sng" dirty="0"/>
              </a:p>
            </p:txBody>
          </p:sp>
          <p:pic>
            <p:nvPicPr>
              <p:cNvPr id="52" name="Picture 2" descr="C:\Users\Ruth\AppData\Local\Microsoft\Windows\Temporary Internet Files\Content.IE5\ZI74OX90\MP900405236[1]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733800" y="1828800"/>
                <a:ext cx="944880" cy="674914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5943600" y="4114800"/>
              <a:ext cx="856091" cy="1308100"/>
              <a:chOff x="5257800" y="1143000"/>
              <a:chExt cx="856091" cy="130810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5257800" y="11430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</a:t>
                </a:r>
                <a:r>
                  <a:rPr lang="en-AU" sz="2400" u="sng" dirty="0" smtClean="0"/>
                  <a:t>oi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  <p:pic>
            <p:nvPicPr>
              <p:cNvPr id="56" name="Picture 3" descr="C:\Users\Ruth\AppData\Local\Microsoft\Windows\Temporary Internet Files\Content.IE5\NIA2V004\MC900432143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334000" y="1676400"/>
                <a:ext cx="779891" cy="7747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Title 1"/>
          <p:cNvSpPr txBox="1">
            <a:spLocks/>
          </p:cNvSpPr>
          <p:nvPr/>
        </p:nvSpPr>
        <p:spPr>
          <a:xfrm>
            <a:off x="907474" y="152400"/>
            <a:ext cx="7626926" cy="82232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(other) English Diphthongs (2)</a:t>
            </a:r>
            <a:endParaRPr lang="en-A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5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143000" y="3291043"/>
            <a:ext cx="7621134" cy="2714314"/>
            <a:chOff x="381000" y="3733800"/>
            <a:chExt cx="7621134" cy="2714314"/>
          </a:xfrm>
        </p:grpSpPr>
        <p:grpSp>
          <p:nvGrpSpPr>
            <p:cNvPr id="76" name="Group 35"/>
            <p:cNvGrpSpPr/>
            <p:nvPr/>
          </p:nvGrpSpPr>
          <p:grpSpPr>
            <a:xfrm>
              <a:off x="2095500" y="3733800"/>
              <a:ext cx="685800" cy="609600"/>
              <a:chOff x="1676400" y="2057400"/>
              <a:chExt cx="685800" cy="609600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er</a:t>
                </a:r>
                <a:endParaRPr lang="en-AU" sz="2400" dirty="0"/>
              </a:p>
            </p:txBody>
          </p:sp>
        </p:grpSp>
        <p:grpSp>
          <p:nvGrpSpPr>
            <p:cNvPr id="77" name="Group 38"/>
            <p:cNvGrpSpPr/>
            <p:nvPr/>
          </p:nvGrpSpPr>
          <p:grpSpPr>
            <a:xfrm>
              <a:off x="3733800" y="3733800"/>
              <a:ext cx="685800" cy="609600"/>
              <a:chOff x="1676400" y="2057400"/>
              <a:chExt cx="685800" cy="6096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526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ir</a:t>
                </a:r>
                <a:endParaRPr lang="en-AU" sz="2400" dirty="0"/>
              </a:p>
            </p:txBody>
          </p:sp>
        </p:grpSp>
        <p:grpSp>
          <p:nvGrpSpPr>
            <p:cNvPr id="79" name="Group 41"/>
            <p:cNvGrpSpPr/>
            <p:nvPr/>
          </p:nvGrpSpPr>
          <p:grpSpPr>
            <a:xfrm>
              <a:off x="5372100" y="3733800"/>
              <a:ext cx="762000" cy="609600"/>
              <a:chOff x="1676400" y="2057400"/>
              <a:chExt cx="762000" cy="6096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or</a:t>
                </a:r>
                <a:endParaRPr lang="en-AU" sz="2400" dirty="0"/>
              </a:p>
            </p:txBody>
          </p:sp>
        </p:grpSp>
        <p:grpSp>
          <p:nvGrpSpPr>
            <p:cNvPr id="80" name="Group 44"/>
            <p:cNvGrpSpPr/>
            <p:nvPr/>
          </p:nvGrpSpPr>
          <p:grpSpPr>
            <a:xfrm>
              <a:off x="7086600" y="3733800"/>
              <a:ext cx="762000" cy="609600"/>
              <a:chOff x="1676400" y="2057400"/>
              <a:chExt cx="762000" cy="6096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ur</a:t>
                </a:r>
                <a:endParaRPr lang="en-AU" sz="2400" dirty="0"/>
              </a:p>
            </p:txBody>
          </p:sp>
        </p:grpSp>
        <p:grpSp>
          <p:nvGrpSpPr>
            <p:cNvPr id="81" name="Group 55"/>
            <p:cNvGrpSpPr/>
            <p:nvPr/>
          </p:nvGrpSpPr>
          <p:grpSpPr>
            <a:xfrm>
              <a:off x="381000" y="3733800"/>
              <a:ext cx="762000" cy="609600"/>
              <a:chOff x="381000" y="3733800"/>
              <a:chExt cx="762000" cy="609600"/>
            </a:xfrm>
          </p:grpSpPr>
          <p:grpSp>
            <p:nvGrpSpPr>
              <p:cNvPr id="94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81000" y="38100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>
                    <a:latin typeface="Lucida Sans Unicode"/>
                    <a:cs typeface="Lucida Sans Unicode"/>
                  </a:rPr>
                  <a:t>ɜ:/</a:t>
                </a:r>
                <a:endParaRPr lang="en-AU" sz="2400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981200" y="4648200"/>
              <a:ext cx="846542" cy="1799914"/>
              <a:chOff x="1447800" y="4800600"/>
              <a:chExt cx="846542" cy="1799914"/>
            </a:xfrm>
          </p:grpSpPr>
          <p:pic>
            <p:nvPicPr>
              <p:cNvPr id="92" name="Picture 4" descr="C:\Users\Ruth\AppData\Local\Microsoft\Windows\Temporary Internet Files\Content.IE5\UF9JOU0N\MP900289638[1]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 rot="5400000">
                <a:off x="1237814" y="5543986"/>
                <a:ext cx="1266514" cy="846542"/>
              </a:xfrm>
              <a:prstGeom prst="rect">
                <a:avLst/>
              </a:prstGeom>
              <a:noFill/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524000" y="4800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</a:t>
                </a:r>
                <a:r>
                  <a:rPr lang="en-AU" sz="2400" u="sng" dirty="0" smtClean="0"/>
                  <a:t>er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81400" y="4800600"/>
              <a:ext cx="1219200" cy="1503364"/>
              <a:chOff x="2819400" y="4953000"/>
              <a:chExt cx="1219200" cy="1503364"/>
            </a:xfrm>
          </p:grpSpPr>
          <p:pic>
            <p:nvPicPr>
              <p:cNvPr id="90" name="Picture 5" descr="C:\Users\Ruth\AppData\Local\Microsoft\Windows\Temporary Internet Files\Content.IE5\TKUTJBQ1\MC900057016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819400" y="5538240"/>
                <a:ext cx="1219200" cy="918124"/>
              </a:xfrm>
              <a:prstGeom prst="rect">
                <a:avLst/>
              </a:prstGeom>
              <a:noFill/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2971800" y="49530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sh</a:t>
                </a:r>
                <a:r>
                  <a:rPr lang="en-AU" sz="2400" u="sng" dirty="0" smtClean="0"/>
                  <a:t>ir</a:t>
                </a:r>
                <a:r>
                  <a:rPr lang="en-AU" sz="2400" dirty="0" smtClean="0"/>
                  <a:t>t</a:t>
                </a:r>
                <a:endParaRPr lang="en-AU" sz="24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410200" y="4724400"/>
              <a:ext cx="990600" cy="1338263"/>
              <a:chOff x="3962400" y="4876800"/>
              <a:chExt cx="990600" cy="1338263"/>
            </a:xfrm>
          </p:grpSpPr>
          <p:pic>
            <p:nvPicPr>
              <p:cNvPr id="88" name="Picture 7" descr="C:\Users\Ruth\AppData\Local\Microsoft\Windows\Temporary Internet Files\Content.IE5\NIA2V004\MC900057341[1]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962400" y="5410200"/>
                <a:ext cx="975122" cy="804863"/>
              </a:xfrm>
              <a:prstGeom prst="rect">
                <a:avLst/>
              </a:prstGeom>
              <a:noFill/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3962400" y="48768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w</a:t>
                </a:r>
                <a:r>
                  <a:rPr lang="en-AU" sz="2400" u="sng" dirty="0" smtClean="0"/>
                  <a:t>or</a:t>
                </a:r>
                <a:r>
                  <a:rPr lang="en-AU" sz="2400" dirty="0" smtClean="0"/>
                  <a:t>m</a:t>
                </a:r>
                <a:endParaRPr lang="en-AU" sz="2400" dirty="0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7162800" y="4724400"/>
              <a:ext cx="839334" cy="1612900"/>
              <a:chOff x="5715001" y="4953000"/>
              <a:chExt cx="839334" cy="1612900"/>
            </a:xfrm>
          </p:grpSpPr>
          <p:pic>
            <p:nvPicPr>
              <p:cNvPr id="86" name="Picture 8" descr="C:\Users\Ruth\AppData\Local\Microsoft\Windows\Temporary Internet Files\Content.IE5\TKUTJBQ1\MC900055583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715001" y="5486400"/>
                <a:ext cx="839334" cy="1079500"/>
              </a:xfrm>
              <a:prstGeom prst="rect">
                <a:avLst/>
              </a:prstGeom>
              <a:noFill/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5791200" y="49530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</a:t>
                </a:r>
                <a:r>
                  <a:rPr lang="en-AU" sz="2400" u="sng" dirty="0" smtClean="0"/>
                  <a:t>ur</a:t>
                </a:r>
                <a:endParaRPr lang="en-AU" sz="2400" u="sng" dirty="0"/>
              </a:p>
            </p:txBody>
          </p:sp>
        </p:grpSp>
      </p:grpSp>
      <p:sp>
        <p:nvSpPr>
          <p:cNvPr id="106" name="Title 1"/>
          <p:cNvSpPr txBox="1">
            <a:spLocks/>
          </p:cNvSpPr>
          <p:nvPr/>
        </p:nvSpPr>
        <p:spPr>
          <a:xfrm>
            <a:off x="889119" y="262748"/>
            <a:ext cx="4063881" cy="8223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Long ‘</a:t>
            </a:r>
            <a:r>
              <a:rPr lang="en-AU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er</a:t>
            </a:r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</a:t>
            </a:r>
            <a:endParaRPr lang="en-A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20" y="1188720"/>
            <a:ext cx="8010346" cy="181588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similar to the second ‘e’ phoneme in BM.</a:t>
            </a:r>
          </a:p>
          <a:p>
            <a:endParaRPr lang="en-US" sz="2800" dirty="0" smtClean="0"/>
          </a:p>
          <a:p>
            <a:r>
              <a:rPr lang="en-US" sz="2800" dirty="0" smtClean="0"/>
              <a:t>In English it is found in </a:t>
            </a:r>
            <a:r>
              <a:rPr lang="en-US" sz="2800" i="1" dirty="0" smtClean="0"/>
              <a:t>stressed syllables </a:t>
            </a:r>
          </a:p>
          <a:p>
            <a:r>
              <a:rPr lang="en-US" sz="2800" dirty="0" smtClean="0"/>
              <a:t>and words with </a:t>
            </a:r>
            <a:r>
              <a:rPr lang="en-US" sz="2800" u="sng" dirty="0" smtClean="0"/>
              <a:t>one</a:t>
            </a:r>
            <a:r>
              <a:rPr lang="en-US" sz="2800" dirty="0" smtClean="0"/>
              <a:t> syllable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1619" y="304800"/>
            <a:ext cx="3770274" cy="822325"/>
          </a:xfrm>
        </p:spPr>
        <p:txBody>
          <a:bodyPr>
            <a:normAutofit/>
          </a:bodyPr>
          <a:lstStyle/>
          <a:p>
            <a:r>
              <a:rPr lang="en-A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Schwa</a:t>
            </a:r>
            <a:endParaRPr lang="en-A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1" name="Group 55"/>
          <p:cNvGrpSpPr/>
          <p:nvPr/>
        </p:nvGrpSpPr>
        <p:grpSpPr>
          <a:xfrm>
            <a:off x="476916" y="2549526"/>
            <a:ext cx="762000" cy="609600"/>
            <a:chOff x="381000" y="3733800"/>
            <a:chExt cx="762000" cy="609600"/>
          </a:xfrm>
        </p:grpSpPr>
        <p:grpSp>
          <p:nvGrpSpPr>
            <p:cNvPr id="12" name="Group 22"/>
            <p:cNvGrpSpPr/>
            <p:nvPr/>
          </p:nvGrpSpPr>
          <p:grpSpPr>
            <a:xfrm>
              <a:off x="381000" y="3733800"/>
              <a:ext cx="685800" cy="609600"/>
              <a:chOff x="838200" y="1981200"/>
              <a:chExt cx="685800" cy="6096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914400" y="2057400"/>
                <a:ext cx="5334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81000" y="3810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/>
                <a:t>/</a:t>
              </a:r>
              <a:r>
                <a:rPr lang="en-AU" sz="2400" dirty="0" smtClean="0">
                  <a:latin typeface="Lucida Sans Unicode"/>
                  <a:cs typeface="Lucida Sans Unicode"/>
                </a:rPr>
                <a:t>ə/</a:t>
              </a:r>
              <a:endParaRPr lang="en-AU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69392" y="1797292"/>
            <a:ext cx="7084694" cy="1851628"/>
            <a:chOff x="1524000" y="1600200"/>
            <a:chExt cx="6934200" cy="2133600"/>
          </a:xfrm>
        </p:grpSpPr>
        <p:grpSp>
          <p:nvGrpSpPr>
            <p:cNvPr id="6" name="Group 35"/>
            <p:cNvGrpSpPr/>
            <p:nvPr/>
          </p:nvGrpSpPr>
          <p:grpSpPr>
            <a:xfrm>
              <a:off x="1866900" y="16002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er</a:t>
                </a:r>
                <a:endParaRPr lang="en-AU" sz="240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3683000" y="1600200"/>
              <a:ext cx="685800" cy="609600"/>
              <a:chOff x="1676400" y="2057400"/>
              <a:chExt cx="6858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ar</a:t>
                </a:r>
                <a:endParaRPr lang="en-AU" sz="2400" dirty="0"/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5499100" y="16002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or</a:t>
                </a:r>
                <a:endParaRPr lang="en-AU" sz="2400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7391400" y="1600200"/>
              <a:ext cx="762000" cy="609600"/>
              <a:chOff x="1676400" y="2133600"/>
              <a:chExt cx="7620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1336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676400" y="2133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ure</a:t>
                </a:r>
                <a:endParaRPr lang="en-AU" sz="24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524000" y="2362200"/>
              <a:ext cx="1295400" cy="1300163"/>
              <a:chOff x="1371600" y="2514600"/>
              <a:chExt cx="1295400" cy="1300163"/>
            </a:xfrm>
          </p:grpSpPr>
          <p:pic>
            <p:nvPicPr>
              <p:cNvPr id="5123" name="Picture 3" descr="C:\Users\Ruth\AppData\Local\Microsoft\Windows\Temporary Internet Files\Content.IE5\UF9JOU0N\MC900436129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524000" y="2971800"/>
                <a:ext cx="934349" cy="842963"/>
              </a:xfrm>
              <a:prstGeom prst="rect">
                <a:avLst/>
              </a:prstGeom>
              <a:noFill/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1371600" y="25146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teach</a:t>
                </a:r>
                <a:r>
                  <a:rPr lang="en-AU" sz="2400" u="sng" dirty="0" smtClean="0"/>
                  <a:t>er</a:t>
                </a:r>
                <a:endParaRPr lang="en-AU" sz="2400" u="sng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429000" y="2362200"/>
              <a:ext cx="1219200" cy="1233948"/>
              <a:chOff x="3276600" y="2514600"/>
              <a:chExt cx="1219200" cy="1233948"/>
            </a:xfrm>
          </p:grpSpPr>
          <p:pic>
            <p:nvPicPr>
              <p:cNvPr id="5124" name="Picture 4" descr="C:\Users\Ruth\AppData\Local\Microsoft\Windows\Temporary Internet Files\Content.IE5\UF9JOU0N\MP900443000[1]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276600" y="2971800"/>
                <a:ext cx="1219200" cy="776748"/>
              </a:xfrm>
              <a:prstGeom prst="rect">
                <a:avLst/>
              </a:prstGeom>
              <a:noFill/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3352800" y="25146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coll</a:t>
                </a:r>
                <a:r>
                  <a:rPr lang="en-AU" sz="2400" u="sng" dirty="0" smtClean="0"/>
                  <a:t>ar</a:t>
                </a:r>
                <a:endParaRPr lang="en-AU" sz="2400" u="sng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257800" y="2362200"/>
              <a:ext cx="1143000" cy="1371600"/>
              <a:chOff x="4572000" y="2362200"/>
              <a:chExt cx="1143000" cy="1371600"/>
            </a:xfrm>
          </p:grpSpPr>
          <p:pic>
            <p:nvPicPr>
              <p:cNvPr id="5126" name="Picture 6" descr="C:\Users\Ruth\AppData\Local\Microsoft\Windows\Temporary Internet Files\Content.IE5\IDQYU5JW\MC900447146[1]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724400" y="2743200"/>
                <a:ext cx="833352" cy="990600"/>
              </a:xfrm>
              <a:prstGeom prst="rect">
                <a:avLst/>
              </a:prstGeom>
              <a:noFill/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4572000" y="23622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doct</a:t>
                </a:r>
                <a:r>
                  <a:rPr lang="en-AU" sz="2400" u="sng" dirty="0" smtClean="0"/>
                  <a:t>or</a:t>
                </a:r>
                <a:endParaRPr lang="en-AU" sz="2400" u="sng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86600" y="2286000"/>
              <a:ext cx="1371600" cy="1358900"/>
              <a:chOff x="6477000" y="2514600"/>
              <a:chExt cx="1371600" cy="1358900"/>
            </a:xfrm>
          </p:grpSpPr>
          <p:pic>
            <p:nvPicPr>
              <p:cNvPr id="5129" name="Picture 9" descr="C:\Users\Ruth\AppData\Local\Microsoft\Windows\Temporary Internet Files\Content.IE5\ZI74OX90\MC900182948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553200" y="2971800"/>
                <a:ext cx="1129019" cy="901700"/>
              </a:xfrm>
              <a:prstGeom prst="rect">
                <a:avLst/>
              </a:prstGeom>
              <a:noFill/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6477000" y="25146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meas</a:t>
                </a:r>
                <a:r>
                  <a:rPr lang="en-AU" sz="2400" u="sng" dirty="0" smtClean="0"/>
                  <a:t>ure</a:t>
                </a:r>
                <a:endParaRPr lang="en-AU" sz="2400" u="sng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9200" y="4215228"/>
            <a:ext cx="7554543" cy="2414172"/>
            <a:chOff x="381000" y="4038600"/>
            <a:chExt cx="8087944" cy="2514600"/>
          </a:xfrm>
        </p:grpSpPr>
        <p:grpSp>
          <p:nvGrpSpPr>
            <p:cNvPr id="49" name="Group 35"/>
            <p:cNvGrpSpPr/>
            <p:nvPr/>
          </p:nvGrpSpPr>
          <p:grpSpPr>
            <a:xfrm>
              <a:off x="685800" y="4038600"/>
              <a:ext cx="685800" cy="609600"/>
              <a:chOff x="1676400" y="2057400"/>
              <a:chExt cx="685800" cy="609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</a:t>
                </a:r>
                <a:endParaRPr lang="en-AU" sz="2400" dirty="0"/>
              </a:p>
            </p:txBody>
          </p:sp>
        </p:grpSp>
        <p:grpSp>
          <p:nvGrpSpPr>
            <p:cNvPr id="52" name="Group 38"/>
            <p:cNvGrpSpPr/>
            <p:nvPr/>
          </p:nvGrpSpPr>
          <p:grpSpPr>
            <a:xfrm>
              <a:off x="2381250" y="4038600"/>
              <a:ext cx="685800" cy="609600"/>
              <a:chOff x="1676400" y="2057400"/>
              <a:chExt cx="685800" cy="609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09750" y="2133600"/>
                <a:ext cx="438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57" name="Group 41"/>
            <p:cNvGrpSpPr/>
            <p:nvPr/>
          </p:nvGrpSpPr>
          <p:grpSpPr>
            <a:xfrm>
              <a:off x="4076700" y="4038600"/>
              <a:ext cx="685800" cy="609600"/>
              <a:chOff x="1676400" y="2057400"/>
              <a:chExt cx="685800" cy="6096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28800" y="21336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</a:t>
                </a:r>
                <a:endParaRPr lang="en-AU" sz="2400" dirty="0"/>
              </a:p>
            </p:txBody>
          </p:sp>
        </p:grpSp>
        <p:grpSp>
          <p:nvGrpSpPr>
            <p:cNvPr id="62" name="Group 44"/>
            <p:cNvGrpSpPr/>
            <p:nvPr/>
          </p:nvGrpSpPr>
          <p:grpSpPr>
            <a:xfrm>
              <a:off x="5772150" y="4038600"/>
              <a:ext cx="685800" cy="609600"/>
              <a:chOff x="1676400" y="2057400"/>
              <a:chExt cx="685800" cy="6096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526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</a:t>
                </a:r>
                <a:endParaRPr lang="en-AU" sz="2400" dirty="0"/>
              </a:p>
            </p:txBody>
          </p:sp>
        </p:grpSp>
        <p:grpSp>
          <p:nvGrpSpPr>
            <p:cNvPr id="66" name="Group 41"/>
            <p:cNvGrpSpPr/>
            <p:nvPr/>
          </p:nvGrpSpPr>
          <p:grpSpPr>
            <a:xfrm>
              <a:off x="7467600" y="4038600"/>
              <a:ext cx="685800" cy="609600"/>
              <a:chOff x="1676400" y="2133600"/>
              <a:chExt cx="685800" cy="609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676400" y="21336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828800" y="21336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u</a:t>
                </a:r>
                <a:endParaRPr lang="en-AU" sz="24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81000" y="4800600"/>
              <a:ext cx="1069975" cy="1402577"/>
              <a:chOff x="381000" y="5105400"/>
              <a:chExt cx="1069975" cy="1402577"/>
            </a:xfrm>
          </p:grpSpPr>
          <p:pic>
            <p:nvPicPr>
              <p:cNvPr id="5131" name="Picture 11" descr="C:\Users\Ruth\AppData\Local\Microsoft\Windows\Temporary Internet Files\Content.IE5\ZI74OX90\MC900197387[1].wm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381000" y="5562600"/>
                <a:ext cx="1069975" cy="945377"/>
              </a:xfrm>
              <a:prstGeom prst="rect">
                <a:avLst/>
              </a:prstGeom>
              <a:noFill/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381000" y="51054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zebr</a:t>
                </a:r>
                <a:r>
                  <a:rPr lang="en-AU" sz="2400" u="sng" dirty="0" smtClean="0"/>
                  <a:t>a</a:t>
                </a:r>
                <a:endParaRPr lang="en-AU" sz="2400" u="sng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286000" y="4800600"/>
              <a:ext cx="1219200" cy="1487488"/>
              <a:chOff x="1981200" y="5029200"/>
              <a:chExt cx="1219200" cy="1487488"/>
            </a:xfrm>
          </p:grpSpPr>
          <p:pic>
            <p:nvPicPr>
              <p:cNvPr id="5132" name="Picture 12" descr="C:\Users\Ruth\AppData\Local\Microsoft\Windows\Temporary Internet Files\Content.IE5\ZI74OX90\MC900089666[1].wmf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133600" y="5486400"/>
                <a:ext cx="853563" cy="1030288"/>
              </a:xfrm>
              <a:prstGeom prst="rect">
                <a:avLst/>
              </a:prstGeom>
              <a:noFill/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1981200" y="50292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gard</a:t>
                </a:r>
                <a:r>
                  <a:rPr lang="en-AU" sz="2400" u="sng" dirty="0" smtClean="0"/>
                  <a:t>e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14800" y="4800600"/>
              <a:ext cx="990600" cy="1539972"/>
              <a:chOff x="3505200" y="5105400"/>
              <a:chExt cx="990600" cy="1539972"/>
            </a:xfrm>
          </p:grpSpPr>
          <p:pic>
            <p:nvPicPr>
              <p:cNvPr id="5133" name="Picture 13" descr="C:\Users\Ruth\AppData\Local\Microsoft\Windows\Temporary Internet Files\Content.IE5\Z3G7OUYG\MP900438617[1].jp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 rot="5400000">
                <a:off x="3505200" y="5791200"/>
                <a:ext cx="1025593" cy="682752"/>
              </a:xfrm>
              <a:prstGeom prst="rect">
                <a:avLst/>
              </a:prstGeom>
              <a:noFill/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3505200" y="51054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foss</a:t>
                </a:r>
                <a:r>
                  <a:rPr lang="en-AU" sz="2400" u="sng" dirty="0" smtClean="0"/>
                  <a:t>i</a:t>
                </a:r>
                <a:r>
                  <a:rPr lang="en-AU" sz="2400" dirty="0" smtClean="0"/>
                  <a:t>l</a:t>
                </a:r>
                <a:endParaRPr lang="en-AU" sz="2400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715000" y="4800600"/>
              <a:ext cx="1072609" cy="1565275"/>
              <a:chOff x="5181600" y="5105400"/>
              <a:chExt cx="1072609" cy="1565275"/>
            </a:xfrm>
          </p:grpSpPr>
          <p:pic>
            <p:nvPicPr>
              <p:cNvPr id="5136" name="Picture 16" descr="C:\Users\Ruth\AppData\Local\Microsoft\Windows\Temporary Internet Files\Content.IE5\TKUTJBQ1\MC900332332[1].wmf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5181600" y="5562600"/>
                <a:ext cx="1072609" cy="1108075"/>
              </a:xfrm>
              <a:prstGeom prst="rect">
                <a:avLst/>
              </a:prstGeom>
              <a:noFill/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257800" y="51054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li</a:t>
                </a:r>
                <a:r>
                  <a:rPr lang="en-AU" sz="2400" u="sng" dirty="0" smtClean="0"/>
                  <a:t>o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239000" y="4724400"/>
              <a:ext cx="1229944" cy="1828800"/>
              <a:chOff x="6705600" y="5029200"/>
              <a:chExt cx="1229944" cy="1828800"/>
            </a:xfrm>
          </p:grpSpPr>
          <p:pic>
            <p:nvPicPr>
              <p:cNvPr id="5141" name="Picture 21" descr="C:\Users\Ruth\AppData\Local\Microsoft\Windows\Temporary Internet Files\Content.IE5\ZI74OX90\MC900290868[1].wmf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6705600" y="5562600"/>
                <a:ext cx="1229944" cy="1295400"/>
              </a:xfrm>
              <a:prstGeom prst="rect">
                <a:avLst/>
              </a:prstGeom>
              <a:noFill/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67056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circ</a:t>
                </a:r>
                <a:r>
                  <a:rPr lang="en-AU" sz="2400" u="sng" dirty="0" smtClean="0"/>
                  <a:t>u</a:t>
                </a:r>
                <a:r>
                  <a:rPr lang="en-AU" sz="2400" dirty="0" smtClean="0"/>
                  <a:t>s</a:t>
                </a:r>
                <a:endParaRPr lang="en-AU" sz="2400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715737" y="228600"/>
            <a:ext cx="5187296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an </a:t>
            </a:r>
            <a:r>
              <a:rPr lang="en-US" sz="2400" i="1" dirty="0" smtClean="0"/>
              <a:t>unstressed</a:t>
            </a:r>
            <a:r>
              <a:rPr lang="en-US" sz="2400" dirty="0" smtClean="0"/>
              <a:t> syllable the vowel sound is often replaced by ‘schwa’. It is </a:t>
            </a:r>
            <a:r>
              <a:rPr lang="en-US" sz="2400" i="1" dirty="0" smtClean="0"/>
              <a:t>shorter </a:t>
            </a:r>
            <a:r>
              <a:rPr lang="en-US" sz="2400" dirty="0" smtClean="0"/>
              <a:t>than the similar BM sound.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1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"/>
            <a:ext cx="840028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‘Long’ and ‘Short’ Letter Sounds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32651"/>
            <a:ext cx="3124200" cy="467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36818" y="4800600"/>
            <a:ext cx="5022274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‘long’ sound is </a:t>
            </a:r>
            <a:r>
              <a:rPr lang="en-US" sz="2400" b="1" dirty="0" smtClean="0"/>
              <a:t>like the letter name</a:t>
            </a:r>
            <a:r>
              <a:rPr lang="en-US" sz="2400" dirty="0" smtClean="0"/>
              <a:t>, and may be a long vowel or actually a diphthong.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629891" y="2707131"/>
            <a:ext cx="5029201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‘short’ sound is NOT like the letter name.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7980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5713" y="320675"/>
            <a:ext cx="7888287" cy="82232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AU" sz="4400" b="1" cap="none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English “Long ‘a’ ”, “Short ‘a’ ”</a:t>
            </a:r>
            <a:endParaRPr lang="en-AU" sz="4400" b="1" cap="none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10544" y="5125721"/>
            <a:ext cx="4572000" cy="1283117"/>
            <a:chOff x="533400" y="1752600"/>
            <a:chExt cx="4572000" cy="1283117"/>
          </a:xfrm>
        </p:grpSpPr>
        <p:grpSp>
          <p:nvGrpSpPr>
            <p:cNvPr id="30" name="Group 29"/>
            <p:cNvGrpSpPr/>
            <p:nvPr/>
          </p:nvGrpSpPr>
          <p:grpSpPr>
            <a:xfrm>
              <a:off x="3810000" y="1752600"/>
              <a:ext cx="1295400" cy="1283117"/>
              <a:chOff x="2667000" y="1676400"/>
              <a:chExt cx="1066800" cy="113071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819400" y="1676400"/>
                <a:ext cx="7413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u="sng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a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nt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pic>
            <p:nvPicPr>
              <p:cNvPr id="1026" name="Picture 2" descr="C:\Users\Ruth\AppData\Local\Microsoft\Windows\Temporary Internet Files\Content.IE5\ZI74OX90\MC900438020[1]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667000" y="2209800"/>
                <a:ext cx="1066800" cy="597317"/>
              </a:xfrm>
              <a:prstGeom prst="rect">
                <a:avLst/>
              </a:prstGeom>
              <a:noFill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33400" y="2057400"/>
              <a:ext cx="838200" cy="609600"/>
              <a:chOff x="762000" y="1981200"/>
              <a:chExt cx="83820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2000" y="2057400"/>
                <a:ext cx="8382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b="1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/æ/</a:t>
                </a:r>
                <a:endParaRPr lang="en-AU" sz="2400" b="1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133600" y="20574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</a:t>
                </a:r>
                <a:endParaRPr lang="en-AU" sz="24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492326" y="2153179"/>
            <a:ext cx="7357481" cy="2318238"/>
            <a:chOff x="625384" y="3733800"/>
            <a:chExt cx="7357481" cy="2318238"/>
          </a:xfrm>
        </p:grpSpPr>
        <p:grpSp>
          <p:nvGrpSpPr>
            <p:cNvPr id="28" name="Group 27"/>
            <p:cNvGrpSpPr/>
            <p:nvPr/>
          </p:nvGrpSpPr>
          <p:grpSpPr>
            <a:xfrm>
              <a:off x="1905000" y="4495800"/>
              <a:ext cx="1143000" cy="1556238"/>
              <a:chOff x="838200" y="4800600"/>
              <a:chExt cx="1143000" cy="155623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90600" y="48006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a</a:t>
                </a:r>
                <a:r>
                  <a:rPr lang="en-AU" sz="2400" dirty="0"/>
                  <a:t>b</a:t>
                </a:r>
                <a:r>
                  <a:rPr lang="en-AU" sz="2400" dirty="0" smtClean="0"/>
                  <a:t>y</a:t>
                </a:r>
                <a:endParaRPr lang="en-AU" sz="2400" dirty="0"/>
              </a:p>
            </p:txBody>
          </p:sp>
          <p:pic>
            <p:nvPicPr>
              <p:cNvPr id="5" name="Picture 2" descr="C:\Users\Ruth\AppData\Local\Microsoft\Windows\Temporary Internet Files\Content.IE5\Z3G7OUYG\MP900185173[1]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838200" y="5257800"/>
                <a:ext cx="1143000" cy="1099038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499949" y="4495800"/>
              <a:ext cx="1234953" cy="1524000"/>
              <a:chOff x="3276600" y="4800600"/>
              <a:chExt cx="1234953" cy="1524000"/>
            </a:xfrm>
          </p:grpSpPr>
          <p:pic>
            <p:nvPicPr>
              <p:cNvPr id="1027" name="Picture 3" descr="C:\Users\Ruth\AppData\Local\Microsoft\Windows\Temporary Internet Files\Content.IE5\JDBONU1Z\MC900441799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276600" y="5257800"/>
                <a:ext cx="1234953" cy="10668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352800" y="48006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</a:t>
                </a:r>
                <a:r>
                  <a:rPr lang="en-AU" sz="2400" u="sng" dirty="0" smtClean="0"/>
                  <a:t>a</a:t>
                </a:r>
                <a:r>
                  <a:rPr lang="en-AU" sz="2400" dirty="0" smtClean="0"/>
                  <a:t>p</a:t>
                </a:r>
                <a:r>
                  <a:rPr lang="en-AU" sz="2400" u="sng" dirty="0" smtClean="0"/>
                  <a:t>e</a:t>
                </a:r>
                <a:endParaRPr lang="en-AU" sz="2400" u="sng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705600" y="4495800"/>
              <a:ext cx="1277265" cy="1258887"/>
              <a:chOff x="6324600" y="5334000"/>
              <a:chExt cx="1277265" cy="1258887"/>
            </a:xfrm>
          </p:grpSpPr>
          <p:pic>
            <p:nvPicPr>
              <p:cNvPr id="1030" name="Picture 6" descr="C:\Users\Ruth\AppData\Local\Microsoft\Windows\Temporary Internet Files\Content.IE5\IDQYU5JW\MC900020520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6324600" y="5791200"/>
                <a:ext cx="1277265" cy="801687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400800" y="53340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sn</a:t>
                </a:r>
                <a:r>
                  <a:rPr lang="en-AU" sz="2400" u="sng" dirty="0" smtClean="0"/>
                  <a:t>ai</a:t>
                </a:r>
                <a:r>
                  <a:rPr lang="en-AU" sz="2400" dirty="0" smtClean="0"/>
                  <a:t>l</a:t>
                </a:r>
                <a:endParaRPr lang="en-AU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186851" y="4495800"/>
              <a:ext cx="1066800" cy="1439014"/>
              <a:chOff x="6172200" y="3200401"/>
              <a:chExt cx="1066800" cy="1439014"/>
            </a:xfrm>
          </p:grpSpPr>
          <p:pic>
            <p:nvPicPr>
              <p:cNvPr id="1032" name="Picture 8" descr="C:\Users\Ruth\AppData\Local\Microsoft\Windows\Temporary Internet Files\Content.IE5\NIA2V004\MC900227296[1].wm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172200" y="3733800"/>
                <a:ext cx="1066800" cy="905615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324600" y="3200401"/>
                <a:ext cx="736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tr</a:t>
                </a:r>
                <a:r>
                  <a:rPr lang="en-AU" sz="2400" u="sng" dirty="0" smtClean="0"/>
                  <a:t>ay</a:t>
                </a:r>
                <a:endParaRPr lang="en-AU" sz="2400" u="sng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25384" y="3733800"/>
              <a:ext cx="806632" cy="609600"/>
              <a:chOff x="2301784" y="3048000"/>
              <a:chExt cx="806632" cy="609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362200" y="3048000"/>
                <a:ext cx="685800" cy="609600"/>
                <a:chOff x="838200" y="1981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2301784" y="3121968"/>
                <a:ext cx="8066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AU" sz="240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 err="1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eɪ</a:t>
                </a:r>
                <a:r>
                  <a:rPr lang="en-AU" sz="240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209800" y="37338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</a:t>
                </a:r>
                <a:endParaRPr lang="en-AU" sz="24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733800" y="3733800"/>
              <a:ext cx="990600" cy="609600"/>
              <a:chOff x="1676400" y="2057400"/>
              <a:chExt cx="9906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a-e</a:t>
                </a:r>
                <a:endParaRPr lang="en-AU" sz="24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257800" y="37338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ay</a:t>
                </a:r>
                <a:endParaRPr lang="en-AU" sz="24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781800" y="3733800"/>
              <a:ext cx="685800" cy="609600"/>
              <a:chOff x="1676400" y="2057400"/>
              <a:chExt cx="6858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ai</a:t>
                </a:r>
                <a:endParaRPr lang="en-AU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1160386" y="5430521"/>
            <a:ext cx="14320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‘a’: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388560"/>
            <a:ext cx="7924800" cy="461665"/>
            <a:chOff x="457200" y="1388560"/>
            <a:chExt cx="746760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457200" y="1388560"/>
              <a:ext cx="143201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Long ‘a’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63807" y="1388560"/>
              <a:ext cx="1701357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diphthong</a:t>
              </a:r>
              <a:endParaRPr lang="en-US" sz="2400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99016" y="1388560"/>
              <a:ext cx="3825784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Sounds like the letter name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1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304" y="274320"/>
            <a:ext cx="5803392" cy="114300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Bahasa Melayu: ‘a’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8999" y="2286000"/>
            <a:ext cx="6318250" cy="1905000"/>
            <a:chOff x="609600" y="3733800"/>
            <a:chExt cx="6318250" cy="1905000"/>
          </a:xfrm>
        </p:grpSpPr>
        <p:grpSp>
          <p:nvGrpSpPr>
            <p:cNvPr id="4" name="Group 35"/>
            <p:cNvGrpSpPr/>
            <p:nvPr/>
          </p:nvGrpSpPr>
          <p:grpSpPr>
            <a:xfrm>
              <a:off x="1888352" y="3733800"/>
              <a:ext cx="685800" cy="609600"/>
              <a:chOff x="1676400" y="2057400"/>
              <a:chExt cx="685800" cy="609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a</a:t>
                </a:r>
                <a:endParaRPr lang="en-AU" sz="2400" dirty="0"/>
              </a:p>
            </p:txBody>
          </p:sp>
        </p:grpSp>
        <p:grpSp>
          <p:nvGrpSpPr>
            <p:cNvPr id="5" name="Group 38"/>
            <p:cNvGrpSpPr/>
            <p:nvPr/>
          </p:nvGrpSpPr>
          <p:grpSpPr>
            <a:xfrm>
              <a:off x="4795051" y="3733800"/>
              <a:ext cx="685800" cy="609600"/>
              <a:chOff x="1676400" y="2057400"/>
              <a:chExt cx="685800" cy="609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526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ar</a:t>
                </a:r>
                <a:endParaRPr lang="en-AU" sz="2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43600" y="3733800"/>
              <a:ext cx="984250" cy="1517650"/>
              <a:chOff x="4038600" y="3657600"/>
              <a:chExt cx="984250" cy="1517650"/>
            </a:xfrm>
          </p:grpSpPr>
          <p:pic>
            <p:nvPicPr>
              <p:cNvPr id="15" name="Picture 3" descr="C:\Users\Ruth\AppData\Local\Microsoft\Windows\Temporary Internet Files\Content.IE5\JDBONU1Z\MC900434818[1].pn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038600" y="4191000"/>
                <a:ext cx="984250" cy="98425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191000" y="3657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c</a:t>
                </a:r>
                <a:r>
                  <a:rPr lang="en-AU" sz="2400" u="sng" dirty="0" smtClean="0"/>
                  <a:t>ar</a:t>
                </a:r>
                <a:endParaRPr lang="en-AU" sz="2400" u="sng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36901" y="3733800"/>
              <a:ext cx="1295402" cy="1905000"/>
              <a:chOff x="5638798" y="3657600"/>
              <a:chExt cx="1295402" cy="1905000"/>
            </a:xfrm>
          </p:grpSpPr>
          <p:pic>
            <p:nvPicPr>
              <p:cNvPr id="13" name="Picture 4" descr="C:\Users\Ruth\AppData\Local\Microsoft\Windows\Temporary Internet Files\Content.IE5\ZI74OX90\MC900215358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791200" y="4114800"/>
                <a:ext cx="1022653" cy="14478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638798" y="3657600"/>
                <a:ext cx="1295402" cy="46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ban</a:t>
                </a:r>
                <a:r>
                  <a:rPr lang="en-AU" sz="2400" u="sng" dirty="0" smtClean="0"/>
                  <a:t>a</a:t>
                </a:r>
                <a:r>
                  <a:rPr lang="en-AU" sz="2400" dirty="0" smtClean="0"/>
                  <a:t>na</a:t>
                </a:r>
                <a:endParaRPr lang="en-AU" sz="2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09600" y="3733800"/>
              <a:ext cx="838200" cy="609600"/>
              <a:chOff x="609600" y="3733800"/>
              <a:chExt cx="838200" cy="609600"/>
            </a:xfrm>
          </p:grpSpPr>
          <p:grpSp>
            <p:nvGrpSpPr>
              <p:cNvPr id="9" name="Group 22"/>
              <p:cNvGrpSpPr/>
              <p:nvPr/>
            </p:nvGrpSpPr>
            <p:grpSpPr>
              <a:xfrm>
                <a:off x="6858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09600" y="38100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>
                    <a:latin typeface="Lucida Sans Unicode"/>
                    <a:cs typeface="Lucida Sans Unicode"/>
                  </a:rPr>
                  <a:t>/ɑ:/</a:t>
                </a:r>
                <a:endParaRPr lang="en-AU" sz="2400" b="1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398974" y="5105400"/>
            <a:ext cx="7364026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Sounds like the other English letter ‘a’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13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5510" y="320675"/>
            <a:ext cx="8112980" cy="8223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 “Long ‘e’ ”, “Short ‘e’ ”</a:t>
            </a:r>
            <a:endParaRPr lang="en-A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8507" y="5146057"/>
            <a:ext cx="5965929" cy="1406525"/>
            <a:chOff x="381000" y="1752600"/>
            <a:chExt cx="6400800" cy="1406525"/>
          </a:xfrm>
        </p:grpSpPr>
        <p:grpSp>
          <p:nvGrpSpPr>
            <p:cNvPr id="14" name="Group 21"/>
            <p:cNvGrpSpPr/>
            <p:nvPr/>
          </p:nvGrpSpPr>
          <p:grpSpPr>
            <a:xfrm>
              <a:off x="381000" y="1752600"/>
              <a:ext cx="729360" cy="609600"/>
              <a:chOff x="838200" y="1981200"/>
              <a:chExt cx="72936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38200" y="2057400"/>
                <a:ext cx="72936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/e/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1612900" y="17526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42" name="Group 34"/>
            <p:cNvGrpSpPr/>
            <p:nvPr/>
          </p:nvGrpSpPr>
          <p:grpSpPr>
            <a:xfrm>
              <a:off x="4483100" y="1752600"/>
              <a:ext cx="685800" cy="609600"/>
              <a:chOff x="1676400" y="2057400"/>
              <a:chExt cx="685800" cy="609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764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ea</a:t>
                </a:r>
                <a:endParaRPr lang="en-AU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844800" y="1752600"/>
              <a:ext cx="1092200" cy="1345159"/>
              <a:chOff x="3886200" y="1981200"/>
              <a:chExt cx="1092200" cy="1345159"/>
            </a:xfrm>
          </p:grpSpPr>
          <p:pic>
            <p:nvPicPr>
              <p:cNvPr id="3077" name="Picture 5" descr="C:\Users\Ruth\AppData\Local\Microsoft\Windows\Temporary Internet Files\Content.IE5\TKUTJBQ1\MC900352376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886200" y="2438400"/>
                <a:ext cx="1092200" cy="887959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4038600" y="1981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e</a:t>
                </a:r>
                <a:r>
                  <a:rPr lang="en-AU" sz="2400" dirty="0" smtClean="0"/>
                  <a:t>d</a:t>
                </a:r>
                <a:endParaRPr lang="en-AU" sz="24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15000" y="1752600"/>
              <a:ext cx="1066800" cy="1406525"/>
              <a:chOff x="5715000" y="1828800"/>
              <a:chExt cx="1066800" cy="1406525"/>
            </a:xfrm>
          </p:grpSpPr>
          <p:pic>
            <p:nvPicPr>
              <p:cNvPr id="3078" name="Picture 6" descr="C:\Users\Ruth\AppData\Local\Microsoft\Windows\Temporary Internet Files\Content.IE5\NIA2V004\MC900441777[1]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715000" y="2286000"/>
                <a:ext cx="949325" cy="949325"/>
              </a:xfrm>
              <a:prstGeom prst="rect">
                <a:avLst/>
              </a:prstGeom>
              <a:noFill/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715000" y="18288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br</a:t>
                </a:r>
                <a:r>
                  <a:rPr lang="en-AU" sz="2400" u="sng" dirty="0" smtClean="0"/>
                  <a:t>ea</a:t>
                </a:r>
                <a:r>
                  <a:rPr lang="en-AU" sz="2400" dirty="0" smtClean="0"/>
                  <a:t>d</a:t>
                </a:r>
                <a:endParaRPr lang="en-AU" sz="24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477258" y="1520780"/>
            <a:ext cx="7320328" cy="2485310"/>
            <a:chOff x="381000" y="3733800"/>
            <a:chExt cx="7924800" cy="2608421"/>
          </a:xfrm>
        </p:grpSpPr>
        <p:grpSp>
          <p:nvGrpSpPr>
            <p:cNvPr id="19" name="Group 35"/>
            <p:cNvGrpSpPr/>
            <p:nvPr/>
          </p:nvGrpSpPr>
          <p:grpSpPr>
            <a:xfrm>
              <a:off x="1859280" y="37338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3200399" y="3733800"/>
              <a:ext cx="746761" cy="609600"/>
              <a:chOff x="1615439" y="2057400"/>
              <a:chExt cx="746761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15439" y="2133601"/>
                <a:ext cx="670561" cy="484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ea</a:t>
                </a:r>
                <a:endParaRPr lang="en-AU" sz="2400" dirty="0"/>
              </a:p>
            </p:txBody>
          </p:sp>
        </p:grpSp>
        <p:grpSp>
          <p:nvGrpSpPr>
            <p:cNvPr id="22" name="Group 41"/>
            <p:cNvGrpSpPr/>
            <p:nvPr/>
          </p:nvGrpSpPr>
          <p:grpSpPr>
            <a:xfrm>
              <a:off x="4663440" y="37338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ee</a:t>
                </a:r>
                <a:endParaRPr lang="en-AU" sz="2400" dirty="0"/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6141720" y="3733800"/>
              <a:ext cx="762000" cy="609600"/>
              <a:chOff x="1676400" y="2057400"/>
              <a:chExt cx="7620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ey</a:t>
                </a:r>
                <a:endParaRPr lang="en-AU" sz="2400" dirty="0"/>
              </a:p>
            </p:txBody>
          </p:sp>
        </p:grpSp>
        <p:grpSp>
          <p:nvGrpSpPr>
            <p:cNvPr id="49" name="Group 38"/>
            <p:cNvGrpSpPr/>
            <p:nvPr/>
          </p:nvGrpSpPr>
          <p:grpSpPr>
            <a:xfrm>
              <a:off x="7620000" y="3733800"/>
              <a:ext cx="685800" cy="609600"/>
              <a:chOff x="1676400" y="2057400"/>
              <a:chExt cx="685800" cy="609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288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y</a:t>
                </a:r>
                <a:endParaRPr lang="en-AU" sz="24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81000" y="3733800"/>
              <a:ext cx="762000" cy="609600"/>
              <a:chOff x="381000" y="3733800"/>
              <a:chExt cx="762000" cy="609600"/>
            </a:xfrm>
          </p:grpSpPr>
          <p:grpSp>
            <p:nvGrpSpPr>
              <p:cNvPr id="17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81000" y="38100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err="1" smtClean="0"/>
                  <a:t>i</a:t>
                </a:r>
                <a:r>
                  <a:rPr lang="en-AU" sz="2400" dirty="0" smtClean="0"/>
                  <a:t>:/</a:t>
                </a:r>
                <a:endParaRPr lang="en-AU" sz="240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600200" y="4724400"/>
              <a:ext cx="1066800" cy="1617821"/>
              <a:chOff x="1447801" y="4724400"/>
              <a:chExt cx="1066800" cy="161782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47801" y="5105400"/>
                <a:ext cx="1066800" cy="1236821"/>
                <a:chOff x="1524000" y="4800600"/>
                <a:chExt cx="1115093" cy="1236821"/>
              </a:xfrm>
            </p:grpSpPr>
            <p:pic>
              <p:nvPicPr>
                <p:cNvPr id="3083" name="Picture 11" descr="C:\Users\Ruth\AppData\Local\Microsoft\Windows\Temporary Internet Files\Content.IE5\JDBONU1Z\MC900020674[1].wmf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1600200" y="4800600"/>
                  <a:ext cx="1038893" cy="998537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524000" y="5791200"/>
                  <a:ext cx="1066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00" dirty="0" smtClean="0"/>
                    <a:t>Forget-me-not</a:t>
                  </a:r>
                  <a:endParaRPr lang="en-AU" sz="1000" dirty="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1600200" y="47244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m</a:t>
                </a:r>
                <a:r>
                  <a:rPr lang="en-AU" sz="2400" u="sng" dirty="0" smtClean="0"/>
                  <a:t>e</a:t>
                </a:r>
                <a:endParaRPr lang="en-AU" sz="2400" u="sng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200400" y="4800600"/>
              <a:ext cx="1190826" cy="1181463"/>
              <a:chOff x="2667000" y="4953000"/>
              <a:chExt cx="1190826" cy="1181463"/>
            </a:xfrm>
          </p:grpSpPr>
          <p:pic>
            <p:nvPicPr>
              <p:cNvPr id="3084" name="Picture 12" descr="C:\Users\Ruth\AppData\Local\Microsoft\Windows\Temporary Internet Files\Content.IE5\ZI74OX90\MP900438378[1]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743199" y="5410200"/>
                <a:ext cx="965071" cy="7242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667000" y="4953000"/>
                <a:ext cx="1190826" cy="484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ea</a:t>
                </a:r>
                <a:r>
                  <a:rPr lang="en-AU" sz="2400" dirty="0" smtClean="0"/>
                  <a:t>ch</a:t>
                </a:r>
                <a:endParaRPr lang="en-AU" sz="2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648199" y="4800600"/>
              <a:ext cx="1031625" cy="1316038"/>
              <a:chOff x="4038599" y="4800600"/>
              <a:chExt cx="1031625" cy="1316038"/>
            </a:xfrm>
          </p:grpSpPr>
          <p:pic>
            <p:nvPicPr>
              <p:cNvPr id="3085" name="Picture 13" descr="C:\Users\Ruth\AppData\Local\Microsoft\Windows\Temporary Internet Files\Content.IE5\Z3G7OUYG\MC900441793[1].pn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038600" y="5334000"/>
                <a:ext cx="782638" cy="782638"/>
              </a:xfrm>
              <a:prstGeom prst="rect">
                <a:avLst/>
              </a:prstGeom>
              <a:noFill/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4038599" y="4800600"/>
                <a:ext cx="1031625" cy="484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tr</a:t>
                </a:r>
                <a:r>
                  <a:rPr lang="en-AU" sz="2400" u="sng" dirty="0" smtClean="0"/>
                  <a:t>ee</a:t>
                </a:r>
                <a:endParaRPr lang="en-AU" sz="2400" u="sng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096000" y="4800600"/>
              <a:ext cx="914400" cy="1312863"/>
              <a:chOff x="5334000" y="4724400"/>
              <a:chExt cx="914400" cy="1312863"/>
            </a:xfrm>
          </p:grpSpPr>
          <p:pic>
            <p:nvPicPr>
              <p:cNvPr id="3086" name="Picture 14" descr="C:\Users\Ruth\AppData\Local\Microsoft\Windows\Temporary Internet Files\Content.IE5\Z3G7OUYG\MC900390704[1].wmf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334000" y="5181600"/>
                <a:ext cx="914400" cy="855663"/>
              </a:xfrm>
              <a:prstGeom prst="rect">
                <a:avLst/>
              </a:prstGeom>
              <a:noFill/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410200" y="47244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k</a:t>
                </a:r>
                <a:r>
                  <a:rPr lang="en-AU" sz="2400" u="sng" dirty="0" smtClean="0"/>
                  <a:t>ey</a:t>
                </a:r>
                <a:endParaRPr lang="en-AU" sz="2400" u="sng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113469" y="4724400"/>
              <a:ext cx="1166698" cy="1323975"/>
              <a:chOff x="6503869" y="4724400"/>
              <a:chExt cx="1166698" cy="1323975"/>
            </a:xfrm>
          </p:grpSpPr>
          <p:pic>
            <p:nvPicPr>
              <p:cNvPr id="3087" name="Picture 15" descr="C:\Users\Ruth\AppData\Local\Microsoft\Windows\Temporary Internet Files\Content.IE5\UF9JOU0N\MC900057225[1].wmf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705600" y="5257800"/>
                <a:ext cx="964967" cy="790575"/>
              </a:xfrm>
              <a:prstGeom prst="rect">
                <a:avLst/>
              </a:prstGeom>
              <a:noFill/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6503869" y="4724400"/>
                <a:ext cx="1116132" cy="484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pon</a:t>
                </a:r>
                <a:r>
                  <a:rPr lang="en-AU" sz="2400" u="sng" dirty="0" smtClean="0"/>
                  <a:t>y</a:t>
                </a:r>
                <a:endParaRPr lang="en-AU" sz="2400" u="sng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59790" y="2537230"/>
            <a:ext cx="2388717" cy="1815882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“Long ‘e’ ” sounds like the letter name.</a:t>
            </a:r>
            <a:endParaRPr lang="en-US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91893" y="5160702"/>
            <a:ext cx="2133600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“Short ‘e’ 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49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48507" y="5146057"/>
            <a:ext cx="5965929" cy="1406525"/>
            <a:chOff x="381000" y="1752600"/>
            <a:chExt cx="6400800" cy="1406525"/>
          </a:xfrm>
        </p:grpSpPr>
        <p:grpSp>
          <p:nvGrpSpPr>
            <p:cNvPr id="14" name="Group 21"/>
            <p:cNvGrpSpPr/>
            <p:nvPr/>
          </p:nvGrpSpPr>
          <p:grpSpPr>
            <a:xfrm>
              <a:off x="381000" y="1752600"/>
              <a:ext cx="729360" cy="609600"/>
              <a:chOff x="838200" y="1981200"/>
              <a:chExt cx="72936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38200" y="2057400"/>
                <a:ext cx="72936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/e/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8" name="Group 34"/>
            <p:cNvGrpSpPr/>
            <p:nvPr/>
          </p:nvGrpSpPr>
          <p:grpSpPr>
            <a:xfrm>
              <a:off x="1612900" y="17526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42" name="Group 34"/>
            <p:cNvGrpSpPr/>
            <p:nvPr/>
          </p:nvGrpSpPr>
          <p:grpSpPr>
            <a:xfrm>
              <a:off x="4483100" y="1752600"/>
              <a:ext cx="685800" cy="609600"/>
              <a:chOff x="1676400" y="2057400"/>
              <a:chExt cx="685800" cy="609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764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ea</a:t>
                </a:r>
                <a:endParaRPr lang="en-AU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844800" y="1752600"/>
              <a:ext cx="1092200" cy="1345159"/>
              <a:chOff x="3886200" y="1981200"/>
              <a:chExt cx="1092200" cy="1345159"/>
            </a:xfrm>
          </p:grpSpPr>
          <p:pic>
            <p:nvPicPr>
              <p:cNvPr id="3077" name="Picture 5" descr="C:\Users\Ruth\AppData\Local\Microsoft\Windows\Temporary Internet Files\Content.IE5\TKUTJBQ1\MC900352376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886200" y="2438400"/>
                <a:ext cx="1092200" cy="887959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4038600" y="1981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e</a:t>
                </a:r>
                <a:r>
                  <a:rPr lang="en-AU" sz="2400" dirty="0" smtClean="0"/>
                  <a:t>d</a:t>
                </a:r>
                <a:endParaRPr lang="en-AU" sz="2400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715000" y="1752600"/>
              <a:ext cx="1066800" cy="1406525"/>
              <a:chOff x="5715000" y="1828800"/>
              <a:chExt cx="1066800" cy="1406525"/>
            </a:xfrm>
          </p:grpSpPr>
          <p:pic>
            <p:nvPicPr>
              <p:cNvPr id="3078" name="Picture 6" descr="C:\Users\Ruth\AppData\Local\Microsoft\Windows\Temporary Internet Files\Content.IE5\NIA2V004\MC900441777[1]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715000" y="2286000"/>
                <a:ext cx="949325" cy="949325"/>
              </a:xfrm>
              <a:prstGeom prst="rect">
                <a:avLst/>
              </a:prstGeom>
              <a:noFill/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715000" y="18288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br</a:t>
                </a:r>
                <a:r>
                  <a:rPr lang="en-AU" sz="2400" u="sng" dirty="0" smtClean="0"/>
                  <a:t>ea</a:t>
                </a:r>
                <a:r>
                  <a:rPr lang="en-AU" sz="2400" dirty="0" smtClean="0"/>
                  <a:t>d</a:t>
                </a:r>
                <a:endParaRPr lang="en-AU" sz="2400" dirty="0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759644" y="3429000"/>
            <a:ext cx="5624713" cy="954107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English “Short ‘e’ ” is the same as </a:t>
            </a:r>
          </a:p>
          <a:p>
            <a:r>
              <a:rPr lang="en-US" sz="2800" u="sng" dirty="0" smtClean="0"/>
              <a:t>one of </a:t>
            </a:r>
            <a:r>
              <a:rPr lang="en-US" sz="2800" dirty="0" smtClean="0"/>
              <a:t>the BM ‘e’ s.</a:t>
            </a:r>
            <a:endParaRPr lang="en-US" sz="2800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Bahasa Melayu: ‘e’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14645" y="1611838"/>
            <a:ext cx="5914710" cy="1077218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two phonemes for ‘e’: </a:t>
            </a:r>
          </a:p>
          <a:p>
            <a:r>
              <a:rPr lang="en-US" sz="3200" dirty="0" smtClean="0">
                <a:latin typeface="Lucida Sans Unicode" pitchFamily="34" charset="0"/>
                <a:cs typeface="Lucida Sans Unicode" pitchFamily="34" charset="0"/>
              </a:rPr>
              <a:t>	</a:t>
            </a:r>
            <a:r>
              <a:rPr lang="en-US" sz="3200" dirty="0" smtClean="0">
                <a:cs typeface="Lucida Sans Unicode" pitchFamily="34" charset="0"/>
              </a:rPr>
              <a:t>the sounds</a:t>
            </a:r>
            <a:r>
              <a:rPr lang="en-US" sz="3200" dirty="0" smtClean="0">
                <a:latin typeface="Lucida Sans Unicode" pitchFamily="34" charset="0"/>
                <a:cs typeface="Lucida Sans Unicode" pitchFamily="34" charset="0"/>
              </a:rPr>
              <a:t>/</a:t>
            </a:r>
            <a:r>
              <a:rPr lang="en-AU" sz="3200" dirty="0" smtClean="0">
                <a:latin typeface="Lucida Sans Unicode"/>
                <a:cs typeface="Lucida Sans Unicode"/>
              </a:rPr>
              <a:t>ə/ </a:t>
            </a:r>
            <a:r>
              <a:rPr lang="en-AU" sz="3200" dirty="0" smtClean="0">
                <a:cs typeface="Lucida Sans Unicode"/>
              </a:rPr>
              <a:t>and</a:t>
            </a:r>
            <a:r>
              <a:rPr lang="en-AU" sz="3200" dirty="0" smtClean="0">
                <a:latin typeface="Lucida Sans Unicode"/>
                <a:cs typeface="Lucida Sans Unicode"/>
              </a:rPr>
              <a:t> /e/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26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2024100"/>
            <a:ext cx="7654586" cy="2700299"/>
            <a:chOff x="381000" y="3733800"/>
            <a:chExt cx="7924800" cy="2608421"/>
          </a:xfrm>
        </p:grpSpPr>
        <p:grpSp>
          <p:nvGrpSpPr>
            <p:cNvPr id="19" name="Group 35"/>
            <p:cNvGrpSpPr/>
            <p:nvPr/>
          </p:nvGrpSpPr>
          <p:grpSpPr>
            <a:xfrm>
              <a:off x="1859280" y="37338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3261360" y="3733800"/>
              <a:ext cx="685800" cy="609600"/>
              <a:chOff x="1676400" y="2057400"/>
              <a:chExt cx="6858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593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ea</a:t>
                </a:r>
                <a:endParaRPr lang="en-AU" sz="2400" dirty="0"/>
              </a:p>
            </p:txBody>
          </p:sp>
        </p:grpSp>
        <p:grpSp>
          <p:nvGrpSpPr>
            <p:cNvPr id="22" name="Group 41"/>
            <p:cNvGrpSpPr/>
            <p:nvPr/>
          </p:nvGrpSpPr>
          <p:grpSpPr>
            <a:xfrm>
              <a:off x="4663440" y="37338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ee</a:t>
                </a:r>
                <a:endParaRPr lang="en-AU" sz="2400" dirty="0"/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6141720" y="3733800"/>
              <a:ext cx="762000" cy="609600"/>
              <a:chOff x="1676400" y="2057400"/>
              <a:chExt cx="7620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ey</a:t>
                </a:r>
                <a:endParaRPr lang="en-AU" sz="2400" dirty="0"/>
              </a:p>
            </p:txBody>
          </p:sp>
        </p:grpSp>
        <p:grpSp>
          <p:nvGrpSpPr>
            <p:cNvPr id="49" name="Group 38"/>
            <p:cNvGrpSpPr/>
            <p:nvPr/>
          </p:nvGrpSpPr>
          <p:grpSpPr>
            <a:xfrm>
              <a:off x="7620000" y="3733800"/>
              <a:ext cx="685800" cy="609600"/>
              <a:chOff x="1676400" y="2057400"/>
              <a:chExt cx="685800" cy="609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288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y</a:t>
                </a:r>
                <a:endParaRPr lang="en-AU" sz="2400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81000" y="3733800"/>
              <a:ext cx="762000" cy="609600"/>
              <a:chOff x="381000" y="3733800"/>
              <a:chExt cx="762000" cy="609600"/>
            </a:xfrm>
          </p:grpSpPr>
          <p:grpSp>
            <p:nvGrpSpPr>
              <p:cNvPr id="17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81000" y="38100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err="1" smtClean="0"/>
                  <a:t>i</a:t>
                </a:r>
                <a:r>
                  <a:rPr lang="en-AU" sz="2400" dirty="0" smtClean="0"/>
                  <a:t>:/</a:t>
                </a:r>
                <a:endParaRPr lang="en-AU" sz="2400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600200" y="4724400"/>
              <a:ext cx="1066800" cy="1617821"/>
              <a:chOff x="1447801" y="4724400"/>
              <a:chExt cx="1066800" cy="161782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47801" y="5105400"/>
                <a:ext cx="1066800" cy="1236821"/>
                <a:chOff x="1524000" y="4800600"/>
                <a:chExt cx="1115093" cy="1236821"/>
              </a:xfrm>
            </p:grpSpPr>
            <p:pic>
              <p:nvPicPr>
                <p:cNvPr id="3083" name="Picture 11" descr="C:\Users\Ruth\AppData\Local\Microsoft\Windows\Temporary Internet Files\Content.IE5\JDBONU1Z\MC900020674[1].wmf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1600200" y="4800600"/>
                  <a:ext cx="1038893" cy="998537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524000" y="5791200"/>
                  <a:ext cx="10668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00" dirty="0" smtClean="0"/>
                    <a:t>Forget-me-not</a:t>
                  </a:r>
                  <a:endParaRPr lang="en-AU" sz="1000" dirty="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1600200" y="47244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m</a:t>
                </a:r>
                <a:r>
                  <a:rPr lang="en-AU" sz="2400" u="sng" dirty="0" smtClean="0"/>
                  <a:t>e</a:t>
                </a:r>
                <a:endParaRPr lang="en-AU" sz="2400" u="sng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3200400" y="4800600"/>
              <a:ext cx="1066800" cy="1181463"/>
              <a:chOff x="2667000" y="4953000"/>
              <a:chExt cx="1066800" cy="1181463"/>
            </a:xfrm>
          </p:grpSpPr>
          <p:pic>
            <p:nvPicPr>
              <p:cNvPr id="3084" name="Picture 12" descr="C:\Users\Ruth\AppData\Local\Microsoft\Windows\Temporary Internet Files\Content.IE5\ZI74OX90\MP900438378[1]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743199" y="5410200"/>
                <a:ext cx="965071" cy="7242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667000" y="49530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ea</a:t>
                </a:r>
                <a:r>
                  <a:rPr lang="en-AU" sz="2400" dirty="0" smtClean="0"/>
                  <a:t>ch</a:t>
                </a:r>
                <a:endParaRPr lang="en-AU" sz="24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648200" y="4800600"/>
              <a:ext cx="782638" cy="1316038"/>
              <a:chOff x="4038600" y="4800600"/>
              <a:chExt cx="782638" cy="1316038"/>
            </a:xfrm>
          </p:grpSpPr>
          <p:pic>
            <p:nvPicPr>
              <p:cNvPr id="3085" name="Picture 13" descr="C:\Users\Ruth\AppData\Local\Microsoft\Windows\Temporary Internet Files\Content.IE5\Z3G7OUYG\MC900441793[1]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038600" y="5334000"/>
                <a:ext cx="782638" cy="782638"/>
              </a:xfrm>
              <a:prstGeom prst="rect">
                <a:avLst/>
              </a:prstGeom>
              <a:noFill/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4038600" y="4800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tr</a:t>
                </a:r>
                <a:r>
                  <a:rPr lang="en-AU" sz="2400" u="sng" dirty="0" smtClean="0"/>
                  <a:t>ee</a:t>
                </a:r>
                <a:endParaRPr lang="en-AU" sz="2400" u="sng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096000" y="4800600"/>
              <a:ext cx="914400" cy="1312863"/>
              <a:chOff x="5334000" y="4724400"/>
              <a:chExt cx="914400" cy="1312863"/>
            </a:xfrm>
          </p:grpSpPr>
          <p:pic>
            <p:nvPicPr>
              <p:cNvPr id="3086" name="Picture 14" descr="C:\Users\Ruth\AppData\Local\Microsoft\Windows\Temporary Internet Files\Content.IE5\Z3G7OUYG\MC900390704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5334000" y="5181600"/>
                <a:ext cx="914400" cy="855663"/>
              </a:xfrm>
              <a:prstGeom prst="rect">
                <a:avLst/>
              </a:prstGeom>
              <a:noFill/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5410200" y="47244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k</a:t>
                </a:r>
                <a:r>
                  <a:rPr lang="en-AU" sz="2400" u="sng" dirty="0" smtClean="0"/>
                  <a:t>ey</a:t>
                </a:r>
                <a:endParaRPr lang="en-AU" sz="2400" u="sng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315200" y="4724400"/>
              <a:ext cx="964967" cy="1323975"/>
              <a:chOff x="6705600" y="4724400"/>
              <a:chExt cx="964967" cy="1323975"/>
            </a:xfrm>
          </p:grpSpPr>
          <p:pic>
            <p:nvPicPr>
              <p:cNvPr id="3087" name="Picture 15" descr="C:\Users\Ruth\AppData\Local\Microsoft\Windows\Temporary Internet Files\Content.IE5\UF9JOU0N\MC900057225[1].wm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6705600" y="5257800"/>
                <a:ext cx="964967" cy="790575"/>
              </a:xfrm>
              <a:prstGeom prst="rect">
                <a:avLst/>
              </a:prstGeom>
              <a:noFill/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6781800" y="4724400"/>
                <a:ext cx="8887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pon</a:t>
                </a:r>
                <a:r>
                  <a:rPr lang="en-AU" sz="2400" u="sng" dirty="0" smtClean="0"/>
                  <a:t>y</a:t>
                </a:r>
                <a:endParaRPr lang="en-AU" sz="2400" u="sng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684070" y="5282467"/>
            <a:ext cx="7806987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English “Long ‘e’ ” is the same as the BM ‘i’</a:t>
            </a:r>
            <a:endParaRPr lang="en-US" sz="2800" b="1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Bahasa Melayu: ‘i’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7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03815" y="4847772"/>
            <a:ext cx="5906697" cy="1614714"/>
            <a:chOff x="304800" y="1524000"/>
            <a:chExt cx="6248400" cy="1600200"/>
          </a:xfrm>
        </p:grpSpPr>
        <p:grpSp>
          <p:nvGrpSpPr>
            <p:cNvPr id="4" name="Group 21"/>
            <p:cNvGrpSpPr/>
            <p:nvPr/>
          </p:nvGrpSpPr>
          <p:grpSpPr>
            <a:xfrm>
              <a:off x="304800" y="1600200"/>
              <a:ext cx="685800" cy="609600"/>
              <a:chOff x="838200" y="1981200"/>
              <a:chExt cx="685800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38200" y="2057400"/>
                <a:ext cx="6858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/ı/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" name="Group 34"/>
            <p:cNvGrpSpPr/>
            <p:nvPr/>
          </p:nvGrpSpPr>
          <p:grpSpPr>
            <a:xfrm>
              <a:off x="1447800" y="16002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</a:t>
                </a:r>
                <a:endParaRPr lang="en-AU" sz="2400" dirty="0"/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4419600" y="1524000"/>
              <a:ext cx="685800" cy="609600"/>
              <a:chOff x="1676400" y="2057400"/>
              <a:chExt cx="685800" cy="609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99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e</a:t>
                </a:r>
                <a:endParaRPr lang="en-AU" sz="24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590800" y="1676400"/>
              <a:ext cx="609600" cy="1447800"/>
              <a:chOff x="4038600" y="1676400"/>
              <a:chExt cx="609600" cy="1682751"/>
            </a:xfrm>
          </p:grpSpPr>
          <p:pic>
            <p:nvPicPr>
              <p:cNvPr id="6150" name="Picture 6" descr="C:\Users\Ruth\AppData\Local\Microsoft\Windows\Temporary Internet Files\Content.IE5\TKUTJBQ1\MC900112652[1].wmf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038600" y="2209800"/>
                <a:ext cx="598012" cy="1149351"/>
              </a:xfrm>
              <a:prstGeom prst="rect">
                <a:avLst/>
              </a:prstGeom>
              <a:noFill/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4038600" y="1676400"/>
                <a:ext cx="609600" cy="5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</a:t>
                </a:r>
                <a:r>
                  <a:rPr lang="en-AU" sz="2400" u="sng" dirty="0" smtClean="0"/>
                  <a:t>i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410200" y="1524000"/>
              <a:ext cx="1143000" cy="1513677"/>
              <a:chOff x="4953000" y="1600200"/>
              <a:chExt cx="1143000" cy="1513677"/>
            </a:xfrm>
          </p:grpSpPr>
          <p:pic>
            <p:nvPicPr>
              <p:cNvPr id="6152" name="Picture 8" descr="C:\Users\Ruth\AppData\Local\Microsoft\Windows\Temporary Internet Files\Content.IE5\JDBONU1Z\MC900360686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029200" y="2057400"/>
                <a:ext cx="1062037" cy="1056477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4953000" y="16002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rock</a:t>
                </a:r>
                <a:r>
                  <a:rPr lang="en-AU" sz="2400" u="sng" dirty="0" smtClean="0"/>
                  <a:t>e</a:t>
                </a:r>
                <a:r>
                  <a:rPr lang="en-AU" sz="2400" dirty="0" smtClean="0"/>
                  <a:t>t</a:t>
                </a:r>
                <a:endParaRPr lang="en-AU" sz="24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524001" y="2071221"/>
            <a:ext cx="7250684" cy="2334357"/>
            <a:chOff x="381000" y="3733800"/>
            <a:chExt cx="7807325" cy="2514600"/>
          </a:xfrm>
        </p:grpSpPr>
        <p:grpSp>
          <p:nvGrpSpPr>
            <p:cNvPr id="6" name="Group 35"/>
            <p:cNvGrpSpPr/>
            <p:nvPr/>
          </p:nvGrpSpPr>
          <p:grpSpPr>
            <a:xfrm>
              <a:off x="1676400" y="37338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</a:t>
                </a:r>
                <a:endParaRPr lang="en-AU" sz="240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3505200" y="3733800"/>
              <a:ext cx="762000" cy="609600"/>
              <a:chOff x="1676400" y="2057400"/>
              <a:chExt cx="7620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</a:t>
                </a:r>
                <a:r>
                  <a:rPr lang="en-AU" sz="2400" dirty="0" smtClean="0"/>
                  <a:t>-e</a:t>
                </a:r>
                <a:endParaRPr lang="en-AU" sz="2400" dirty="0"/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5410200" y="37338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igh</a:t>
                </a:r>
                <a:endParaRPr lang="en-AU" sz="2400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7315200" y="3810000"/>
              <a:ext cx="762000" cy="609600"/>
              <a:chOff x="1676400" y="2057400"/>
              <a:chExt cx="7620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y</a:t>
                </a:r>
                <a:endParaRPr lang="en-AU" sz="2400" dirty="0"/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381000" y="3733800"/>
              <a:ext cx="838200" cy="609600"/>
              <a:chOff x="381000" y="3733800"/>
              <a:chExt cx="838200" cy="609600"/>
            </a:xfrm>
          </p:grpSpPr>
          <p:grpSp>
            <p:nvGrpSpPr>
              <p:cNvPr id="13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81000" y="38100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err="1" smtClean="0">
                    <a:latin typeface="Lucida Sans Unicode"/>
                    <a:cs typeface="Lucida Sans Unicode"/>
                  </a:rPr>
                  <a:t>ɑı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/</a:t>
                </a:r>
                <a:endParaRPr lang="en-AU" sz="2400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447800" y="4572000"/>
              <a:ext cx="1148672" cy="1535113"/>
              <a:chOff x="1295400" y="4724400"/>
              <a:chExt cx="1148672" cy="1535113"/>
            </a:xfrm>
          </p:grpSpPr>
          <p:pic>
            <p:nvPicPr>
              <p:cNvPr id="6154" name="Picture 10" descr="C:\Program Files\Microsoft Office\MEDIA\CAGCAT10\j0332364.wmf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295400" y="5334000"/>
                <a:ext cx="1148672" cy="925513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447800" y="4724400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t</a:t>
                </a:r>
                <a:r>
                  <a:rPr lang="en-AU" sz="2400" u="sng" dirty="0" smtClean="0"/>
                  <a:t>i</a:t>
                </a:r>
                <a:r>
                  <a:rPr lang="en-AU" sz="2400" dirty="0" smtClean="0"/>
                  <a:t>ger</a:t>
                </a:r>
                <a:endParaRPr lang="en-AU" sz="24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429000" y="4648200"/>
              <a:ext cx="1038225" cy="1600200"/>
              <a:chOff x="2971800" y="4648200"/>
              <a:chExt cx="1038225" cy="1600200"/>
            </a:xfrm>
          </p:grpSpPr>
          <p:pic>
            <p:nvPicPr>
              <p:cNvPr id="6155" name="Picture 11" descr="C:\Users\Ruth\AppData\Local\Microsoft\Windows\Temporary Internet Files\Content.IE5\LWJ31NZR\MC900094719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971800" y="5257800"/>
                <a:ext cx="1038225" cy="990600"/>
              </a:xfrm>
              <a:prstGeom prst="rect">
                <a:avLst/>
              </a:prstGeom>
              <a:noFill/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3124200" y="4648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k</a:t>
                </a:r>
                <a:r>
                  <a:rPr lang="en-AU" sz="2400" u="sng" dirty="0" smtClean="0"/>
                  <a:t>i</a:t>
                </a:r>
                <a:r>
                  <a:rPr lang="en-AU" sz="2400" dirty="0" smtClean="0"/>
                  <a:t>t</a:t>
                </a:r>
                <a:r>
                  <a:rPr lang="en-AU" sz="2400" u="sng" dirty="0" smtClean="0"/>
                  <a:t>e</a:t>
                </a:r>
                <a:endParaRPr lang="en-AU" sz="2400" u="sng" dirty="0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410200" y="4572000"/>
              <a:ext cx="914400" cy="1627188"/>
              <a:chOff x="4724400" y="4572000"/>
              <a:chExt cx="914400" cy="1627188"/>
            </a:xfrm>
          </p:grpSpPr>
          <p:pic>
            <p:nvPicPr>
              <p:cNvPr id="6156" name="Picture 12" descr="C:\Users\Ruth\AppData\Local\Microsoft\Windows\Temporary Internet Files\Content.IE5\LWJ31NZR\MC900239701[1].wm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800600" y="5181600"/>
                <a:ext cx="637350" cy="1017588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4724400" y="4572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l</a:t>
                </a:r>
                <a:r>
                  <a:rPr lang="en-AU" sz="2400" u="sng" dirty="0" smtClean="0"/>
                  <a:t>igh</a:t>
                </a:r>
                <a:r>
                  <a:rPr lang="en-AU" sz="2400" dirty="0" smtClean="0"/>
                  <a:t>t</a:t>
                </a:r>
                <a:endParaRPr lang="en-AU" sz="24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162800" y="4648200"/>
              <a:ext cx="1025525" cy="1558925"/>
              <a:chOff x="6400800" y="4572000"/>
              <a:chExt cx="1025525" cy="1558925"/>
            </a:xfrm>
          </p:grpSpPr>
          <p:pic>
            <p:nvPicPr>
              <p:cNvPr id="6157" name="Picture 13" descr="C:\Users\Ruth\AppData\Local\Microsoft\Windows\Temporary Internet Files\Content.IE5\LWJ31NZR\MC900438021[1]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6400800" y="5105400"/>
                <a:ext cx="1025525" cy="1025525"/>
              </a:xfrm>
              <a:prstGeom prst="rect">
                <a:avLst/>
              </a:prstGeom>
              <a:noFill/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6553200" y="4572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fl</a:t>
                </a:r>
                <a:r>
                  <a:rPr lang="en-AU" sz="2400" u="sng" dirty="0" smtClean="0"/>
                  <a:t>y</a:t>
                </a:r>
                <a:endParaRPr lang="en-AU" sz="2400" u="sng" dirty="0"/>
              </a:p>
            </p:txBody>
          </p:sp>
        </p:grpSp>
      </p:grpSp>
      <p:sp>
        <p:nvSpPr>
          <p:cNvPr id="51" name="Title 1"/>
          <p:cNvSpPr txBox="1">
            <a:spLocks/>
          </p:cNvSpPr>
          <p:nvPr/>
        </p:nvSpPr>
        <p:spPr>
          <a:xfrm>
            <a:off x="950913" y="320675"/>
            <a:ext cx="7242175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 “Long ‘i’ ”, “Short ‘i’ ”</a:t>
            </a:r>
            <a:endParaRPr lang="en-A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7200" y="1388560"/>
            <a:ext cx="7735888" cy="461665"/>
            <a:chOff x="457200" y="1388560"/>
            <a:chExt cx="7735888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457200" y="1388560"/>
              <a:ext cx="143201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Long ‘i’: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63807" y="1388560"/>
              <a:ext cx="1701357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diphthong</a:t>
              </a:r>
              <a:endParaRPr lang="en-US" sz="2400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99016" y="1388560"/>
              <a:ext cx="4094072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Sounds like the letter name</a:t>
              </a:r>
              <a:endParaRPr lang="en-US" sz="2400" i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57200" y="4994952"/>
            <a:ext cx="14320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‘i’: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34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27889" y="5036127"/>
            <a:ext cx="6083829" cy="1593273"/>
            <a:chOff x="381000" y="1524000"/>
            <a:chExt cx="5894837" cy="1440391"/>
          </a:xfrm>
        </p:grpSpPr>
        <p:grpSp>
          <p:nvGrpSpPr>
            <p:cNvPr id="4" name="Group 21"/>
            <p:cNvGrpSpPr/>
            <p:nvPr/>
          </p:nvGrpSpPr>
          <p:grpSpPr>
            <a:xfrm>
              <a:off x="381000" y="1524000"/>
              <a:ext cx="785927" cy="609600"/>
              <a:chOff x="838200" y="1981200"/>
              <a:chExt cx="785927" cy="609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838200" y="2057400"/>
                <a:ext cx="785927" cy="4173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r>
                  <a:rPr lang="en-AU" sz="2400" dirty="0">
                    <a:solidFill>
                      <a:sysClr val="windowText" lastClr="000000"/>
                    </a:solidFill>
                    <a:latin typeface="Lucida Sans Unicode"/>
                    <a:cs typeface="Lucida Sans Unicode"/>
                  </a:rPr>
                  <a:t>ɒ</a:t>
                </a:r>
                <a:r>
                  <a:rPr lang="en-AU" sz="2400" dirty="0" smtClean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rPr>
                  <a:t>/</a:t>
                </a:r>
                <a:endParaRPr lang="en-AU" sz="2400" dirty="0">
                  <a:solidFill>
                    <a:sysClr val="windowText" lastClr="000000"/>
                  </a:solidFill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200" y="1981200"/>
                <a:ext cx="685800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5" name="Group 34"/>
            <p:cNvGrpSpPr/>
            <p:nvPr/>
          </p:nvGrpSpPr>
          <p:grpSpPr>
            <a:xfrm>
              <a:off x="1466850" y="1524000"/>
              <a:ext cx="685800" cy="609600"/>
              <a:chOff x="1676400" y="2057400"/>
              <a:chExt cx="685800" cy="6096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</a:t>
                </a:r>
                <a:endParaRPr lang="en-AU" sz="2400" dirty="0"/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4095750" y="1524000"/>
              <a:ext cx="685800" cy="609600"/>
              <a:chOff x="1676400" y="2057400"/>
              <a:chExt cx="685800" cy="609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FFB7B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717544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wa</a:t>
                </a:r>
                <a:endParaRPr lang="en-AU" sz="24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552700" y="1524000"/>
              <a:ext cx="1143000" cy="1440391"/>
              <a:chOff x="3810000" y="1600200"/>
              <a:chExt cx="1143000" cy="144039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038600" y="16002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fr</a:t>
                </a:r>
                <a:r>
                  <a:rPr lang="en-AU" sz="2400" u="sng" dirty="0" smtClean="0"/>
                  <a:t>o</a:t>
                </a:r>
                <a:r>
                  <a:rPr lang="en-AU" sz="2400" dirty="0" smtClean="0"/>
                  <a:t>g</a:t>
                </a:r>
                <a:endParaRPr lang="en-AU" sz="2400" dirty="0"/>
              </a:p>
            </p:txBody>
          </p:sp>
          <p:pic>
            <p:nvPicPr>
              <p:cNvPr id="7170" name="Picture 2" descr="C:\Users\Ruth\AppData\Local\Microsoft\Windows\Temporary Internet Files\Content.IE5\IDQYU5JW\MP900439270[1]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810000" y="2209800"/>
                <a:ext cx="1143000" cy="830791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5257800" y="1524000"/>
              <a:ext cx="1018037" cy="1189038"/>
              <a:chOff x="5257800" y="1600200"/>
              <a:chExt cx="1018037" cy="1189038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334000" y="1600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</a:t>
                </a:r>
                <a:r>
                  <a:rPr lang="en-AU" sz="2400" u="sng" dirty="0" smtClean="0"/>
                  <a:t>wa</a:t>
                </a:r>
                <a:r>
                  <a:rPr lang="en-AU" sz="2400" dirty="0" smtClean="0"/>
                  <a:t>n</a:t>
                </a:r>
                <a:endParaRPr lang="en-AU" sz="2400" dirty="0"/>
              </a:p>
            </p:txBody>
          </p:sp>
          <p:pic>
            <p:nvPicPr>
              <p:cNvPr id="7171" name="Picture 3" descr="C:\Users\Ruth\AppData\Local\Microsoft\Windows\Temporary Internet Files\Content.IE5\Z3G7OUYG\MC900013226[1].wmf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5257800" y="2133600"/>
                <a:ext cx="1018037" cy="6556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685800" y="2350578"/>
            <a:ext cx="8149309" cy="2145222"/>
            <a:chOff x="457200" y="3657600"/>
            <a:chExt cx="8102270" cy="2514600"/>
          </a:xfrm>
        </p:grpSpPr>
        <p:grpSp>
          <p:nvGrpSpPr>
            <p:cNvPr id="6" name="Group 35"/>
            <p:cNvGrpSpPr/>
            <p:nvPr/>
          </p:nvGrpSpPr>
          <p:grpSpPr>
            <a:xfrm>
              <a:off x="1524000" y="3657600"/>
              <a:ext cx="685800" cy="609600"/>
              <a:chOff x="1676400" y="2057400"/>
              <a:chExt cx="685800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8800" y="2133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</a:t>
                </a:r>
                <a:endParaRPr lang="en-AU" sz="2400" dirty="0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4533900" y="3657600"/>
              <a:ext cx="762000" cy="609600"/>
              <a:chOff x="1676400" y="2057400"/>
              <a:chExt cx="762000" cy="609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o-e</a:t>
                </a:r>
                <a:endParaRPr lang="en-AU" sz="2400" dirty="0"/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6115050" y="3657600"/>
              <a:ext cx="762000" cy="609600"/>
              <a:chOff x="1676400" y="2057400"/>
              <a:chExt cx="762000" cy="609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752600" y="21336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ow</a:t>
                </a:r>
                <a:endParaRPr lang="en-AU" sz="2400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7696200" y="3657600"/>
              <a:ext cx="685800" cy="609600"/>
              <a:chOff x="1676400" y="2057400"/>
              <a:chExt cx="685800" cy="6096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752600" y="213360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ew</a:t>
                </a:r>
                <a:endParaRPr lang="en-AU" sz="2400" dirty="0"/>
              </a:p>
            </p:txBody>
          </p:sp>
        </p:grpSp>
        <p:grpSp>
          <p:nvGrpSpPr>
            <p:cNvPr id="11" name="Group 55"/>
            <p:cNvGrpSpPr/>
            <p:nvPr/>
          </p:nvGrpSpPr>
          <p:grpSpPr>
            <a:xfrm>
              <a:off x="457200" y="3657600"/>
              <a:ext cx="914400" cy="609600"/>
              <a:chOff x="304800" y="3733800"/>
              <a:chExt cx="914400" cy="609600"/>
            </a:xfrm>
          </p:grpSpPr>
          <p:grpSp>
            <p:nvGrpSpPr>
              <p:cNvPr id="12" name="Group 22"/>
              <p:cNvGrpSpPr/>
              <p:nvPr/>
            </p:nvGrpSpPr>
            <p:grpSpPr>
              <a:xfrm>
                <a:off x="381000" y="3733800"/>
                <a:ext cx="685800" cy="609600"/>
                <a:chOff x="838200" y="1981200"/>
                <a:chExt cx="685800" cy="6096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914400" y="2057400"/>
                  <a:ext cx="533400" cy="46166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endParaRPr lang="en-AU" sz="2400" dirty="0">
                    <a:solidFill>
                      <a:sysClr val="windowText" lastClr="000000"/>
                    </a:solidFill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38200" y="1981200"/>
                  <a:ext cx="685800" cy="6096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04800" y="38100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/</a:t>
                </a:r>
                <a:r>
                  <a:rPr lang="en-AU" sz="2400" dirty="0" err="1" smtClean="0">
                    <a:latin typeface="Lucida Sans Unicode"/>
                    <a:cs typeface="Lucida Sans Unicode"/>
                  </a:rPr>
                  <a:t>əʊ</a:t>
                </a:r>
                <a:r>
                  <a:rPr lang="en-AU" sz="2400" dirty="0" smtClean="0">
                    <a:latin typeface="Lucida Sans Unicode"/>
                    <a:cs typeface="Lucida Sans Unicode"/>
                  </a:rPr>
                  <a:t>/</a:t>
                </a:r>
                <a:endParaRPr lang="en-AU" sz="2400" dirty="0"/>
              </a:p>
            </p:txBody>
          </p:sp>
        </p:grpSp>
        <p:grpSp>
          <p:nvGrpSpPr>
            <p:cNvPr id="49" name="Group 35"/>
            <p:cNvGrpSpPr/>
            <p:nvPr/>
          </p:nvGrpSpPr>
          <p:grpSpPr>
            <a:xfrm>
              <a:off x="3028950" y="3657600"/>
              <a:ext cx="685800" cy="609600"/>
              <a:chOff x="1676400" y="2057400"/>
              <a:chExt cx="685800" cy="609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676400" y="2057400"/>
                <a:ext cx="685800" cy="6096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28800" y="21336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err="1" smtClean="0"/>
                  <a:t>oa</a:t>
                </a:r>
                <a:endParaRPr lang="en-AU" sz="24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600200" y="4495800"/>
              <a:ext cx="685801" cy="1219200"/>
              <a:chOff x="1752600" y="4495800"/>
              <a:chExt cx="685801" cy="121920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905000" y="44958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g</a:t>
                </a:r>
                <a:r>
                  <a:rPr lang="en-AU" sz="2400" u="sng" dirty="0" smtClean="0"/>
                  <a:t>o</a:t>
                </a:r>
                <a:endParaRPr lang="en-AU" sz="2400" u="sng" dirty="0"/>
              </a:p>
            </p:txBody>
          </p:sp>
          <p:pic>
            <p:nvPicPr>
              <p:cNvPr id="7172" name="Picture 4" descr="C:\Users\Ruth\AppData\Local\Microsoft\Windows\Temporary Internet Files\Content.IE5\IDQYU5JW\MP900448676[1]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752600" y="5105400"/>
                <a:ext cx="685801" cy="609600"/>
              </a:xfrm>
              <a:prstGeom prst="rect">
                <a:avLst/>
              </a:prstGeom>
              <a:noFill/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3048000" y="4495800"/>
              <a:ext cx="838200" cy="1447800"/>
              <a:chOff x="2971800" y="4572000"/>
              <a:chExt cx="838200" cy="144780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971800" y="45720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b</a:t>
                </a:r>
                <a:r>
                  <a:rPr lang="en-AU" sz="2400" u="sng" dirty="0" smtClean="0"/>
                  <a:t>oa</a:t>
                </a:r>
                <a:r>
                  <a:rPr lang="en-AU" sz="2400" dirty="0" smtClean="0"/>
                  <a:t>t</a:t>
                </a:r>
                <a:endParaRPr lang="en-AU" sz="2400" u="sng" dirty="0"/>
              </a:p>
            </p:txBody>
          </p:sp>
          <p:pic>
            <p:nvPicPr>
              <p:cNvPr id="7173" name="Picture 5" descr="C:\Users\Ruth\AppData\Local\Microsoft\Windows\Temporary Internet Files\Content.IE5\ZI74OX90\MC900326752[1].wm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2971800" y="5105400"/>
                <a:ext cx="771525" cy="914400"/>
              </a:xfrm>
              <a:prstGeom prst="rect">
                <a:avLst/>
              </a:prstGeom>
              <a:noFill/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4495800" y="4572000"/>
              <a:ext cx="1103168" cy="1600200"/>
              <a:chOff x="4191000" y="4495800"/>
              <a:chExt cx="1103168" cy="160020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4191000" y="4495800"/>
                <a:ext cx="83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n</a:t>
                </a:r>
                <a:r>
                  <a:rPr lang="en-AU" sz="2400" u="sng" dirty="0" smtClean="0"/>
                  <a:t>o</a:t>
                </a:r>
                <a:r>
                  <a:rPr lang="en-AU" sz="2400" dirty="0" smtClean="0"/>
                  <a:t>t</a:t>
                </a:r>
                <a:r>
                  <a:rPr lang="en-AU" sz="2400" u="sng" dirty="0" smtClean="0"/>
                  <a:t>e</a:t>
                </a:r>
                <a:endParaRPr lang="en-AU" sz="2400" u="sng" dirty="0"/>
              </a:p>
            </p:txBody>
          </p:sp>
          <p:pic>
            <p:nvPicPr>
              <p:cNvPr id="7174" name="Picture 6" descr="C:\Users\Ruth\AppData\Local\Microsoft\Windows\Temporary Internet Files\Content.IE5\TKUTJBQ1\MP900439423[1].jpg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191000" y="5105400"/>
                <a:ext cx="1103168" cy="990600"/>
              </a:xfrm>
              <a:prstGeom prst="rect">
                <a:avLst/>
              </a:prstGeom>
              <a:noFill/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5943600" y="4495800"/>
              <a:ext cx="1143000" cy="1498600"/>
              <a:chOff x="5562600" y="4495800"/>
              <a:chExt cx="1143000" cy="149860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5715000" y="44958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sn</a:t>
                </a:r>
                <a:r>
                  <a:rPr lang="en-AU" sz="2400" u="sng" dirty="0" smtClean="0"/>
                  <a:t>ow</a:t>
                </a:r>
                <a:endParaRPr lang="en-AU" sz="2400" u="sng" dirty="0"/>
              </a:p>
            </p:txBody>
          </p:sp>
          <p:pic>
            <p:nvPicPr>
              <p:cNvPr id="7175" name="Picture 7" descr="C:\Users\Ruth\AppData\Local\Microsoft\Windows\Temporary Internet Files\Content.IE5\Z3G7OUYG\MC900390698[1].wmf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562600" y="5029200"/>
                <a:ext cx="1143000" cy="965200"/>
              </a:xfrm>
              <a:prstGeom prst="rect">
                <a:avLst/>
              </a:prstGeom>
              <a:noFill/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273917" y="4495800"/>
              <a:ext cx="1285553" cy="1524000"/>
              <a:chOff x="6588117" y="4495800"/>
              <a:chExt cx="1285553" cy="152400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010400" y="44958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/>
                  <a:t>s</a:t>
                </a:r>
                <a:r>
                  <a:rPr lang="en-AU" sz="2400" u="sng" dirty="0" smtClean="0"/>
                  <a:t>ew</a:t>
                </a:r>
                <a:endParaRPr lang="en-AU" sz="2400" u="sng" dirty="0"/>
              </a:p>
            </p:txBody>
          </p:sp>
          <p:pic>
            <p:nvPicPr>
              <p:cNvPr id="7177" name="Picture 9" descr="C:\Users\Ruth\AppData\Local\Microsoft\Windows\Temporary Internet Files\Content.IE5\JDBONU1Z\MC900056745[1].wmf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6588117" y="5029200"/>
                <a:ext cx="1285553" cy="9906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3" name="Title 1"/>
          <p:cNvSpPr txBox="1">
            <a:spLocks/>
          </p:cNvSpPr>
          <p:nvPr/>
        </p:nvSpPr>
        <p:spPr>
          <a:xfrm>
            <a:off x="950913" y="320675"/>
            <a:ext cx="7242175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 “Long ‘o’ ”, “Short ‘o’ ”</a:t>
            </a:r>
            <a:endParaRPr lang="en-A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7200" y="1388560"/>
            <a:ext cx="7776414" cy="461665"/>
            <a:chOff x="457200" y="1388560"/>
            <a:chExt cx="777641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457200" y="1388560"/>
              <a:ext cx="143201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Long ‘o’: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63807" y="1388560"/>
              <a:ext cx="1701357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diphthong</a:t>
              </a:r>
              <a:endParaRPr lang="en-US" sz="2400" i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99015" y="1388560"/>
              <a:ext cx="4134599" cy="461665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Sounds like the letter name</a:t>
              </a:r>
              <a:endParaRPr lang="en-US" sz="2400" i="1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02478" y="5101578"/>
            <a:ext cx="143201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Short ‘o’: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6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614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Vowel Phonemes in English and Bahasa Melayu</vt:lpstr>
      <vt:lpstr>‘Long’ and ‘Short’ Letter Sounds</vt:lpstr>
      <vt:lpstr>English “Long ‘a’ ”, “Short ‘a’ ”</vt:lpstr>
      <vt:lpstr>Bahasa Melayu: ‘a’</vt:lpstr>
      <vt:lpstr>English “Long ‘e’ ”, “Short ‘e’ ”</vt:lpstr>
      <vt:lpstr>PowerPoint Presentation</vt:lpstr>
      <vt:lpstr>PowerPoint Presentation</vt:lpstr>
      <vt:lpstr>PowerPoint Presentation</vt:lpstr>
      <vt:lpstr>PowerPoint Presentation</vt:lpstr>
      <vt:lpstr>Bahasa Melayu: ‘o’</vt:lpstr>
      <vt:lpstr>PowerPoint Presentation</vt:lpstr>
      <vt:lpstr>Bahasa Melayu: ‘u’</vt:lpstr>
      <vt:lpstr>another English Vowel Sound</vt:lpstr>
      <vt:lpstr>(other) English Diphthongs (1)</vt:lpstr>
      <vt:lpstr>PowerPoint Presentation</vt:lpstr>
      <vt:lpstr>PowerPoint Presentation</vt:lpstr>
      <vt:lpstr>The Schwa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Vowel Phonemes in English and Bahasa Melayu</dc:title>
  <dc:creator>Acer</dc:creator>
  <cp:lastModifiedBy>Acer</cp:lastModifiedBy>
  <cp:revision>22</cp:revision>
  <dcterms:created xsi:type="dcterms:W3CDTF">2006-08-16T00:00:00Z</dcterms:created>
  <dcterms:modified xsi:type="dcterms:W3CDTF">2014-03-18T04:49:17Z</dcterms:modified>
</cp:coreProperties>
</file>