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59" r:id="rId6"/>
    <p:sldId id="260" r:id="rId7"/>
    <p:sldId id="261" r:id="rId8"/>
    <p:sldId id="265" r:id="rId9"/>
    <p:sldId id="266" r:id="rId10"/>
    <p:sldId id="267" r:id="rId11"/>
    <p:sldId id="268" r:id="rId12"/>
    <p:sldId id="269" r:id="rId13"/>
    <p:sldId id="270" r:id="rId14"/>
    <p:sldId id="271" r:id="rId15"/>
    <p:sldId id="272" r:id="rId16"/>
    <p:sldId id="273" r:id="rId17"/>
    <p:sldId id="262"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8/24/2011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8/24/2011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7239000" cy="51706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55575" cmpd="tri">
            <a:solidFill>
              <a:srgbClr val="7030A0"/>
            </a:solidFill>
          </a:ln>
        </p:spPr>
        <p:txBody>
          <a:bodyPr wrap="square" rtlCol="0">
            <a:spAutoFit/>
          </a:bodyPr>
          <a:lstStyle/>
          <a:p>
            <a:pPr algn="ctr"/>
            <a:r>
              <a:rPr lang="en-AU" sz="9600" b="1" dirty="0" smtClean="0">
                <a:solidFill>
                  <a:srgbClr val="00B0F0"/>
                </a:solidFill>
                <a:latin typeface="Kunstler Script" pitchFamily="66" charset="0"/>
              </a:rPr>
              <a:t> </a:t>
            </a:r>
            <a:r>
              <a:rPr lang="en-AU" sz="11000" b="1" dirty="0" smtClean="0">
                <a:solidFill>
                  <a:srgbClr val="FFFF00"/>
                </a:solidFill>
                <a:latin typeface="Kunstler Script" pitchFamily="66" charset="0"/>
              </a:rPr>
              <a:t>Interactive  Learning     Activities</a:t>
            </a:r>
            <a:endParaRPr lang="en-AU" sz="11000" b="1" dirty="0">
              <a:solidFill>
                <a:srgbClr val="FFFF00"/>
              </a:solidFill>
              <a:latin typeface="Kunstler Scrip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4800" y="381000"/>
            <a:ext cx="8534400" cy="600164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1" i="0" u="none" strike="noStrike" cap="none" normalizeH="0" baseline="0" dirty="0" smtClean="0">
                <a:ln>
                  <a:noFill/>
                </a:ln>
                <a:solidFill>
                  <a:srgbClr val="FF0000"/>
                </a:solidFill>
                <a:effectLst/>
                <a:latin typeface="Lucida Sans Unicode" pitchFamily="34" charset="0"/>
                <a:ea typeface="Calibri" pitchFamily="34" charset="0"/>
                <a:cs typeface="Lucida Sans Unicode" pitchFamily="34" charset="0"/>
              </a:rPr>
              <a:t>3.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ʤɪjɒˈgræfɪkəli</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æz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daɪ’vɜ:s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æz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ɪts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kʌlʧɜ</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ðeə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ɑ: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tu</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pɑ:ts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tu</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kʌntri</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e’levən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steɪts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pə’nɪnsʊlə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ænd</a:t>
            </a:r>
            <a:r>
              <a:rPr kumimoji="0" lang="en-AU"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tu</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steɪts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nɔ:ðɜ:n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pɑ:t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bɔ:nɪoʊ</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ku:l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haɪdəweɪz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ɑ: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faʊnd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haɪləndz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ðæt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roʊl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daʊn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tu</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wɔ:m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sændi</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bi:ʧəz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ənd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rɪʧ</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hju:mɪd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mæŋgroʊvz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fɔ</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pɜ:fekt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hɒlɪdeɪ</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teɪm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naʊ</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pleɪs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42900" y="598200"/>
            <a:ext cx="8458200" cy="55092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1" i="0" u="none" strike="noStrike" cap="none" normalizeH="0" baseline="0" dirty="0" smtClean="0">
                <a:ln>
                  <a:noFill/>
                </a:ln>
                <a:solidFill>
                  <a:srgbClr val="FF0000"/>
                </a:solidFill>
                <a:effectLst/>
                <a:latin typeface="Lucida Sans Unicode" pitchFamily="34" charset="0"/>
                <a:ea typeface="Calibri" pitchFamily="34" charset="0"/>
                <a:cs typeface="Lucida Sans Unicode" pitchFamily="34" charset="0"/>
              </a:rPr>
              <a:t>4.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wʌn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ki</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ʌ’trækʃənz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ɪts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eks’tri:m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kɒntrɑ:sts</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taʊwərɪŋ</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skaɪskreɪpez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lʊk</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daʊn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ʌ’pɒn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wʊdən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haʊzez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bɪlt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stɪlts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ənd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faɪv-stɑ</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hoʊ’telz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sɪt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sevrəl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mi:tɜ:z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ʌ’weɪ</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frɒm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eŋʃənt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ri:fs</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fɔ</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pɜ:fekt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hɒlɪdeɪ</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fʊl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sə’praɪzəz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ek’lektɪk</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kʌlʧɜ:z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ənd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næʧrʊl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wʌndəz</a:t>
            </a:r>
            <a:endPar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teɪm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naʊ</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pleɪs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1000603.JPG"/>
          <p:cNvPicPr>
            <a:picLocks noChangeAspect="1"/>
          </p:cNvPicPr>
          <p:nvPr/>
        </p:nvPicPr>
        <p:blipFill>
          <a:blip r:embed="rId2" cstate="print"/>
          <a:stretch>
            <a:fillRect/>
          </a:stretch>
        </p:blipFill>
        <p:spPr>
          <a:xfrm>
            <a:off x="0" y="0"/>
            <a:ext cx="9144000" cy="6858000"/>
          </a:xfrm>
          <a:prstGeom prst="rect">
            <a:avLst/>
          </a:prstGeom>
        </p:spPr>
      </p:pic>
      <p:sp useBgFill="1">
        <p:nvSpPr>
          <p:cNvPr id="2" name="Rectangle 1"/>
          <p:cNvSpPr/>
          <p:nvPr/>
        </p:nvSpPr>
        <p:spPr>
          <a:xfrm>
            <a:off x="762000" y="3276600"/>
            <a:ext cx="7620000" cy="3108543"/>
          </a:xfrm>
          <a:prstGeom prst="rect">
            <a:avLst/>
          </a:prstGeom>
        </p:spPr>
        <p:txBody>
          <a:bodyPr wrap="square">
            <a:spAutoFit/>
          </a:bodyPr>
          <a:lstStyle/>
          <a:p>
            <a:r>
              <a:rPr lang="en-AU" sz="2800" b="1" dirty="0" smtClean="0">
                <a:solidFill>
                  <a:srgbClr val="FF0000"/>
                </a:solidFill>
              </a:rPr>
              <a:t>1. </a:t>
            </a:r>
            <a:r>
              <a:rPr lang="en-AU" sz="2800" dirty="0" smtClean="0"/>
              <a:t>To know Malaysia is to love Malaysia, a bubbling, bustling melting pot of races and religions where Malays, Indians, Chinese and many other ethnic groups live together in peace and harmony.  For the perfect holiday full of surprises, eclectic cultures and natural wonders, the time is now, the place is Malaysia.</a:t>
            </a:r>
            <a:endParaRPr lang="en-A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6475.jpg"/>
          <p:cNvPicPr>
            <a:picLocks noChangeAspect="1"/>
          </p:cNvPicPr>
          <p:nvPr/>
        </p:nvPicPr>
        <p:blipFill>
          <a:blip r:embed="rId2" cstate="print"/>
          <a:stretch>
            <a:fillRect/>
          </a:stretch>
        </p:blipFill>
        <p:spPr>
          <a:xfrm>
            <a:off x="0" y="0"/>
            <a:ext cx="9144000" cy="6858000"/>
          </a:xfrm>
          <a:prstGeom prst="rect">
            <a:avLst/>
          </a:prstGeom>
        </p:spPr>
      </p:pic>
      <p:sp useBgFill="1">
        <p:nvSpPr>
          <p:cNvPr id="2" name="Rectangle 1"/>
          <p:cNvSpPr/>
          <p:nvPr/>
        </p:nvSpPr>
        <p:spPr>
          <a:xfrm>
            <a:off x="2438400" y="2667000"/>
            <a:ext cx="6324600" cy="3970318"/>
          </a:xfrm>
          <a:prstGeom prst="rect">
            <a:avLst/>
          </a:prstGeom>
        </p:spPr>
        <p:txBody>
          <a:bodyPr wrap="square">
            <a:spAutoFit/>
          </a:bodyPr>
          <a:lstStyle/>
          <a:p>
            <a:r>
              <a:rPr lang="en-AU" sz="2800" b="1" dirty="0" smtClean="0">
                <a:solidFill>
                  <a:srgbClr val="FF0000"/>
                </a:solidFill>
              </a:rPr>
              <a:t>2. </a:t>
            </a:r>
            <a:r>
              <a:rPr lang="en-AU" sz="2800" dirty="0" smtClean="0"/>
              <a:t>Multiculturalism has not only made Malaysia a gastronomic paradise, it has also made Malaysia home to hundreds of colourful festivals. As a people, Malaysians are very laid back, warm and friendly.  For the perfect holiday full of surprises, eclectic cultures and natural wonders, the time is now, the place is Malaysia.</a:t>
            </a:r>
            <a:endParaRPr lang="en-AU"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_2769.JPG"/>
          <p:cNvPicPr>
            <a:picLocks noChangeAspect="1"/>
          </p:cNvPicPr>
          <p:nvPr/>
        </p:nvPicPr>
        <p:blipFill>
          <a:blip r:embed="rId2" cstate="print"/>
          <a:stretch>
            <a:fillRect/>
          </a:stretch>
        </p:blipFill>
        <p:spPr>
          <a:xfrm>
            <a:off x="0" y="0"/>
            <a:ext cx="9144000" cy="6858001"/>
          </a:xfrm>
          <a:prstGeom prst="rect">
            <a:avLst/>
          </a:prstGeom>
        </p:spPr>
      </p:pic>
      <p:sp useBgFill="1">
        <p:nvSpPr>
          <p:cNvPr id="2" name="Rectangle 1"/>
          <p:cNvSpPr/>
          <p:nvPr/>
        </p:nvSpPr>
        <p:spPr>
          <a:xfrm>
            <a:off x="685800" y="3048000"/>
            <a:ext cx="7772400" cy="3539430"/>
          </a:xfrm>
          <a:prstGeom prst="rect">
            <a:avLst/>
          </a:prstGeom>
        </p:spPr>
        <p:txBody>
          <a:bodyPr wrap="square">
            <a:spAutoFit/>
          </a:bodyPr>
          <a:lstStyle/>
          <a:p>
            <a:r>
              <a:rPr lang="en-AU" sz="2800" b="1" dirty="0" smtClean="0">
                <a:solidFill>
                  <a:srgbClr val="FF0000"/>
                </a:solidFill>
              </a:rPr>
              <a:t>3. </a:t>
            </a:r>
            <a:r>
              <a:rPr lang="en-AU" sz="2800" dirty="0" smtClean="0"/>
              <a:t>Geographically, Malaysia is as diverse as its culture. There are two parts to the country, 11 states in the peninsula of Malaysia and two states on the northern part of Borneo. Cool hideaways are found in the highlands that roll down to warm, sandy beaches and rich, humid mangroves. For the perfect holiday, the time is now, the place is Malaysia.</a:t>
            </a:r>
            <a:endParaRPr lang="en-A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6462.jpg"/>
          <p:cNvPicPr>
            <a:picLocks noChangeAspect="1"/>
          </p:cNvPicPr>
          <p:nvPr/>
        </p:nvPicPr>
        <p:blipFill>
          <a:blip r:embed="rId2" cstate="print"/>
          <a:srcRect t="11111" b="30507"/>
          <a:stretch>
            <a:fillRect/>
          </a:stretch>
        </p:blipFill>
        <p:spPr>
          <a:xfrm>
            <a:off x="0" y="-259976"/>
            <a:ext cx="9144000" cy="7117976"/>
          </a:xfrm>
          <a:prstGeom prst="rect">
            <a:avLst/>
          </a:prstGeom>
        </p:spPr>
      </p:pic>
      <p:sp useBgFill="1">
        <p:nvSpPr>
          <p:cNvPr id="30721" name="Rectangle 1"/>
          <p:cNvSpPr>
            <a:spLocks noChangeArrowheads="1"/>
          </p:cNvSpPr>
          <p:nvPr/>
        </p:nvSpPr>
        <p:spPr bwMode="auto">
          <a:xfrm>
            <a:off x="457200" y="3124200"/>
            <a:ext cx="8229600" cy="3539430"/>
          </a:xfrm>
          <a:prstGeom prst="rect">
            <a:avLst/>
          </a:prstGeom>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8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4. One of Malaysia's key attractions is its extreme contrasts. Towering skyscrapers look down upon wooden houses built on stilts, and five-star hotels sit several metres away from ancient reefs. For the perfect holiday full of surprises, eclectic cultures and natural wonders, the time is now, the place is Malaysia.</a:t>
            </a:r>
            <a:endParaRPr kumimoji="0" lang="en-A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676400"/>
            <a:ext cx="6553200" cy="2554545"/>
          </a:xfrm>
          <a:prstGeom prst="rect">
            <a:avLst/>
          </a:prstGeom>
          <a:noFill/>
        </p:spPr>
        <p:txBody>
          <a:bodyPr wrap="square" rtlCol="0">
            <a:spAutoFit/>
          </a:bodyPr>
          <a:lstStyle/>
          <a:p>
            <a:r>
              <a:rPr lang="en-AU" sz="8000" b="1" dirty="0" smtClean="0">
                <a:solidFill>
                  <a:srgbClr val="FF0000"/>
                </a:solidFill>
              </a:rPr>
              <a:t>I’ll Tell You What to Draw</a:t>
            </a:r>
            <a:endParaRPr lang="en-AU" sz="80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676400"/>
            <a:ext cx="6553200" cy="1323439"/>
          </a:xfrm>
          <a:prstGeom prst="rect">
            <a:avLst/>
          </a:prstGeom>
          <a:noFill/>
        </p:spPr>
        <p:txBody>
          <a:bodyPr wrap="square" rtlCol="0">
            <a:spAutoFit/>
          </a:bodyPr>
          <a:lstStyle/>
          <a:p>
            <a:r>
              <a:rPr lang="en-AU" sz="8000" b="1" dirty="0" smtClean="0">
                <a:solidFill>
                  <a:srgbClr val="FF0000"/>
                </a:solidFill>
              </a:rPr>
              <a:t>Typhoon</a:t>
            </a:r>
            <a:endParaRPr lang="en-AU" sz="80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381000"/>
            <a:ext cx="4800600" cy="5570756"/>
          </a:xfrm>
          <a:prstGeom prst="rect">
            <a:avLst/>
          </a:prstGeom>
          <a:noFill/>
        </p:spPr>
        <p:txBody>
          <a:bodyPr wrap="square" rtlCol="0">
            <a:spAutoFit/>
          </a:bodyPr>
          <a:lstStyle/>
          <a:p>
            <a:r>
              <a:rPr lang="en-AU" sz="2000" b="1" dirty="0" smtClean="0"/>
              <a:t>Making use of elements of:</a:t>
            </a:r>
          </a:p>
          <a:p>
            <a:pPr>
              <a:lnSpc>
                <a:spcPct val="150000"/>
              </a:lnSpc>
            </a:pPr>
            <a:r>
              <a:rPr lang="en-AU" sz="2800" b="1" dirty="0" smtClean="0">
                <a:solidFill>
                  <a:srgbClr val="FF0000"/>
                </a:solidFill>
              </a:rPr>
              <a:t>Fun</a:t>
            </a:r>
          </a:p>
          <a:p>
            <a:pPr>
              <a:lnSpc>
                <a:spcPct val="150000"/>
              </a:lnSpc>
            </a:pPr>
            <a:r>
              <a:rPr lang="en-AU" sz="2800" b="1" dirty="0" smtClean="0">
                <a:solidFill>
                  <a:srgbClr val="00B050"/>
                </a:solidFill>
              </a:rPr>
              <a:t>Example</a:t>
            </a:r>
          </a:p>
          <a:p>
            <a:pPr>
              <a:lnSpc>
                <a:spcPct val="150000"/>
              </a:lnSpc>
            </a:pPr>
            <a:r>
              <a:rPr lang="en-AU" sz="2800" b="1" dirty="0" smtClean="0">
                <a:solidFill>
                  <a:srgbClr val="7030A0"/>
                </a:solidFill>
              </a:rPr>
              <a:t>Competition</a:t>
            </a:r>
          </a:p>
          <a:p>
            <a:pPr>
              <a:lnSpc>
                <a:spcPct val="150000"/>
              </a:lnSpc>
            </a:pPr>
            <a:r>
              <a:rPr lang="en-AU" sz="2800" b="1" dirty="0" smtClean="0">
                <a:solidFill>
                  <a:srgbClr val="0070C0"/>
                </a:solidFill>
              </a:rPr>
              <a:t>Cooperation</a:t>
            </a:r>
          </a:p>
          <a:p>
            <a:pPr>
              <a:lnSpc>
                <a:spcPct val="150000"/>
              </a:lnSpc>
            </a:pPr>
            <a:r>
              <a:rPr lang="en-AU" sz="2800" b="1" dirty="0" smtClean="0">
                <a:solidFill>
                  <a:schemeClr val="accent6">
                    <a:lumMod val="75000"/>
                  </a:schemeClr>
                </a:solidFill>
              </a:rPr>
              <a:t>V</a:t>
            </a:r>
            <a:r>
              <a:rPr lang="en-AU" sz="2800" b="1" dirty="0" smtClean="0">
                <a:solidFill>
                  <a:schemeClr val="accent6">
                    <a:lumMod val="75000"/>
                  </a:schemeClr>
                </a:solidFill>
              </a:rPr>
              <a:t>ariety of learning styles</a:t>
            </a:r>
          </a:p>
          <a:p>
            <a:pPr>
              <a:lnSpc>
                <a:spcPct val="150000"/>
              </a:lnSpc>
            </a:pPr>
            <a:r>
              <a:rPr lang="en-AU" sz="2800" b="1" dirty="0" smtClean="0">
                <a:solidFill>
                  <a:schemeClr val="accent2">
                    <a:lumMod val="75000"/>
                  </a:schemeClr>
                </a:solidFill>
              </a:rPr>
              <a:t>Authentic communication</a:t>
            </a:r>
          </a:p>
          <a:p>
            <a:pPr>
              <a:lnSpc>
                <a:spcPct val="150000"/>
              </a:lnSpc>
            </a:pPr>
            <a:r>
              <a:rPr lang="en-AU" sz="2800" b="1" dirty="0" smtClean="0">
                <a:solidFill>
                  <a:schemeClr val="accent3">
                    <a:lumMod val="50000"/>
                  </a:schemeClr>
                </a:solidFill>
              </a:rPr>
              <a:t>Drilling important information</a:t>
            </a:r>
          </a:p>
          <a:p>
            <a:pPr>
              <a:lnSpc>
                <a:spcPct val="150000"/>
              </a:lnSpc>
            </a:pPr>
            <a:r>
              <a:rPr lang="en-AU" sz="2800" b="1" dirty="0" smtClean="0">
                <a:solidFill>
                  <a:schemeClr val="accent4">
                    <a:lumMod val="75000"/>
                  </a:schemeClr>
                </a:solidFill>
              </a:rPr>
              <a:t>C</a:t>
            </a:r>
            <a:r>
              <a:rPr lang="en-AU" sz="2800" b="1" dirty="0" smtClean="0">
                <a:solidFill>
                  <a:schemeClr val="accent4">
                    <a:lumMod val="75000"/>
                  </a:schemeClr>
                </a:solidFill>
              </a:rPr>
              <a:t>hange of presentation style</a:t>
            </a:r>
            <a:endParaRPr lang="en-AU" sz="2800" b="1" dirty="0">
              <a:solidFill>
                <a:schemeClr val="accent4">
                  <a:lumMod val="75000"/>
                </a:schemeClr>
              </a:solidFill>
            </a:endParaRPr>
          </a:p>
        </p:txBody>
      </p:sp>
      <p:sp>
        <p:nvSpPr>
          <p:cNvPr id="10" name="TextBox 9"/>
          <p:cNvSpPr txBox="1"/>
          <p:nvPr/>
        </p:nvSpPr>
        <p:spPr>
          <a:xfrm>
            <a:off x="228600" y="1066800"/>
            <a:ext cx="3429000" cy="323165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55575" cmpd="tri">
            <a:solidFill>
              <a:srgbClr val="7030A0"/>
            </a:solidFill>
          </a:ln>
        </p:spPr>
        <p:txBody>
          <a:bodyPr wrap="square" rtlCol="0">
            <a:spAutoFit/>
          </a:bodyPr>
          <a:lstStyle/>
          <a:p>
            <a:pPr algn="ctr"/>
            <a:r>
              <a:rPr lang="en-AU" sz="9600" b="1" dirty="0" smtClean="0">
                <a:solidFill>
                  <a:srgbClr val="00B0F0"/>
                </a:solidFill>
                <a:latin typeface="Kunstler Script" pitchFamily="66" charset="0"/>
              </a:rPr>
              <a:t> </a:t>
            </a:r>
            <a:r>
              <a:rPr lang="en-AU" sz="5400" b="1" dirty="0" smtClean="0">
                <a:solidFill>
                  <a:srgbClr val="FFFF00"/>
                </a:solidFill>
                <a:latin typeface="Kunstler Script" pitchFamily="66" charset="0"/>
              </a:rPr>
              <a:t>Interactive  Learning     Activities</a:t>
            </a:r>
            <a:endParaRPr lang="en-AU" sz="5400" b="1" dirty="0">
              <a:solidFill>
                <a:srgbClr val="FFFF00"/>
              </a:solidFill>
              <a:latin typeface="Kunstler Scrip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p:cTn id="39"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p:cTn id="47"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p:cTn id="55"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 calcmode="lin" valueType="num">
                                      <p:cBhvr>
                                        <p:cTn id="63"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676400"/>
            <a:ext cx="6553200" cy="2554545"/>
          </a:xfrm>
          <a:prstGeom prst="rect">
            <a:avLst/>
          </a:prstGeom>
          <a:noFill/>
        </p:spPr>
        <p:txBody>
          <a:bodyPr wrap="square" rtlCol="0">
            <a:spAutoFit/>
          </a:bodyPr>
          <a:lstStyle/>
          <a:p>
            <a:r>
              <a:rPr lang="en-AU" sz="8000" b="1" dirty="0" smtClean="0">
                <a:solidFill>
                  <a:srgbClr val="FF0000"/>
                </a:solidFill>
              </a:rPr>
              <a:t>What Are You Doing?</a:t>
            </a:r>
            <a:endParaRPr lang="en-AU" sz="80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676400"/>
            <a:ext cx="6553200" cy="2554545"/>
          </a:xfrm>
          <a:prstGeom prst="rect">
            <a:avLst/>
          </a:prstGeom>
          <a:noFill/>
        </p:spPr>
        <p:txBody>
          <a:bodyPr wrap="square" rtlCol="0">
            <a:spAutoFit/>
          </a:bodyPr>
          <a:lstStyle/>
          <a:p>
            <a:r>
              <a:rPr lang="en-AU" sz="8000" b="1" dirty="0" smtClean="0">
                <a:solidFill>
                  <a:srgbClr val="FF0000"/>
                </a:solidFill>
              </a:rPr>
              <a:t>I Like People Who...</a:t>
            </a:r>
            <a:endParaRPr lang="en-AU" sz="80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676400"/>
            <a:ext cx="6553200" cy="2554545"/>
          </a:xfrm>
          <a:prstGeom prst="rect">
            <a:avLst/>
          </a:prstGeom>
          <a:noFill/>
        </p:spPr>
        <p:txBody>
          <a:bodyPr wrap="square" rtlCol="0">
            <a:spAutoFit/>
          </a:bodyPr>
          <a:lstStyle/>
          <a:p>
            <a:r>
              <a:rPr lang="en-AU" sz="8000" b="1" dirty="0" smtClean="0">
                <a:solidFill>
                  <a:srgbClr val="FF0000"/>
                </a:solidFill>
              </a:rPr>
              <a:t>I Went Hunting...</a:t>
            </a:r>
            <a:endParaRPr lang="en-AU" sz="80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676400"/>
            <a:ext cx="6553200" cy="2554545"/>
          </a:xfrm>
          <a:prstGeom prst="rect">
            <a:avLst/>
          </a:prstGeom>
          <a:noFill/>
        </p:spPr>
        <p:txBody>
          <a:bodyPr wrap="square" rtlCol="0">
            <a:spAutoFit/>
          </a:bodyPr>
          <a:lstStyle/>
          <a:p>
            <a:r>
              <a:rPr lang="en-AU" sz="8000" b="1" dirty="0" smtClean="0">
                <a:solidFill>
                  <a:srgbClr val="FF0000"/>
                </a:solidFill>
              </a:rPr>
              <a:t>Running Dictation</a:t>
            </a:r>
            <a:endParaRPr lang="en-AU" sz="80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_3131.JPG"/>
          <p:cNvPicPr>
            <a:picLocks noChangeAspect="1"/>
          </p:cNvPicPr>
          <p:nvPr/>
        </p:nvPicPr>
        <p:blipFill>
          <a:blip r:embed="rId2" cstate="print"/>
          <a:stretch>
            <a:fillRect/>
          </a:stretch>
        </p:blipFill>
        <p:spPr>
          <a:xfrm>
            <a:off x="0" y="0"/>
            <a:ext cx="9144000" cy="6858001"/>
          </a:xfrm>
          <a:prstGeom prst="rect">
            <a:avLst/>
          </a:prstGeom>
        </p:spPr>
      </p:pic>
      <p:sp>
        <p:nvSpPr>
          <p:cNvPr id="2" name="Title 1"/>
          <p:cNvSpPr>
            <a:spLocks noGrp="1"/>
          </p:cNvSpPr>
          <p:nvPr>
            <p:ph type="ctrTitle"/>
          </p:nvPr>
        </p:nvSpPr>
        <p:spPr>
          <a:xfrm>
            <a:off x="685800" y="609600"/>
            <a:ext cx="7772400" cy="1470025"/>
          </a:xfrm>
        </p:spPr>
        <p:txBody>
          <a:bodyPr>
            <a:normAutofit/>
          </a:bodyPr>
          <a:lstStyle/>
          <a:p>
            <a:r>
              <a:rPr lang="en-A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Running Dictation</a:t>
            </a:r>
            <a:endParaRPr lang="en-AU"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Subtitle 2"/>
          <p:cNvSpPr>
            <a:spLocks noGrp="1"/>
          </p:cNvSpPr>
          <p:nvPr>
            <p:ph type="subTitle" idx="1"/>
          </p:nvPr>
        </p:nvSpPr>
        <p:spPr>
          <a:xfrm>
            <a:off x="1524000" y="5181600"/>
            <a:ext cx="6400800" cy="990600"/>
          </a:xfrm>
        </p:spPr>
        <p:txBody>
          <a:bodyPr/>
          <a:lstStyle/>
          <a:p>
            <a:pPr algn="ctr"/>
            <a:r>
              <a:rPr lang="en-AU"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Using Phonemic Script</a:t>
            </a:r>
            <a:endParaRPr lang="en-A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560100"/>
            <a:ext cx="8534400" cy="55092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1" i="0" u="none" strike="noStrike" cap="none" normalizeH="0" baseline="0" dirty="0" smtClean="0">
                <a:ln>
                  <a:noFill/>
                </a:ln>
                <a:solidFill>
                  <a:srgbClr val="FF0000"/>
                </a:solidFill>
                <a:effectLst/>
                <a:latin typeface="Lucida Sans Unicode" pitchFamily="34" charset="0"/>
                <a:ea typeface="Calibri" pitchFamily="34" charset="0"/>
                <a:cs typeface="Lucida Sans Unicode" pitchFamily="34" charset="0"/>
              </a:rPr>
              <a:t>1</a:t>
            </a:r>
            <a:r>
              <a:rPr kumimoji="0" lang="en-AU" sz="3200" b="0" i="0" u="none" strike="noStrike" cap="none" normalizeH="0" baseline="0" dirty="0" smtClean="0">
                <a:ln>
                  <a:noFill/>
                </a:ln>
                <a:solidFill>
                  <a:srgbClr val="FF0000"/>
                </a:solidFill>
                <a:effectLst/>
                <a:latin typeface="Lucida Sans Unicode" pitchFamily="34" charset="0"/>
                <a:ea typeface="Calibri" pitchFamily="34" charset="0"/>
                <a:cs typeface="Lucida Sans Unicode" pitchFamily="34" charset="0"/>
              </a:rPr>
              <a: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tu</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noʊ</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tu</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lʌv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ə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bʌblɪŋ</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bʌslɪŋ</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meltɪŋ</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pɒt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reɪsəz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ænd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rə’lɪʤənz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weə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ɪndjənz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ʧaɪni:z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ənd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meni</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ʌðə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eθnɪk</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gru:ps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lɪv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tə’geðʌ</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ɪn</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pi:s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ənd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hɑ:mɒni</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fɔ</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pɜ:fekt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hɒlɪdeɪ</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fʊl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sə’praɪzəz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ek’lektɪk</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kʌlʧɜ:z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ənd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næʧərʊl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wʌndɜ:z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teɪm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naʊ</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pleɪs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57200" y="381000"/>
            <a:ext cx="8229600" cy="600164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3200" b="1" i="0" u="none" strike="noStrike" cap="none" normalizeH="0" baseline="0" dirty="0" smtClean="0">
                <a:ln>
                  <a:noFill/>
                </a:ln>
                <a:solidFill>
                  <a:srgbClr val="FF0000"/>
                </a:solidFill>
                <a:effectLst/>
                <a:latin typeface="Lucida Sans Unicode" pitchFamily="34" charset="0"/>
                <a:ea typeface="Calibri" pitchFamily="34" charset="0"/>
                <a:cs typeface="Lucida Sans Unicode" pitchFamily="34" charset="0"/>
              </a:rPr>
              <a:t>2.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mʌltɪ’kʌlʧɜ:rəlɪzm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hæz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nɒt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oʊnli</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meɪd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ə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gæstrə’nɒmɪk</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pærədaɪs</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hæz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‘ɔ:lsoʊ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meɪd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hoʊm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tu</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hʌndrədz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kʌlʧɜ:rəl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festɪvəlz</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æz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ə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pi:pəl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mə’leɪʒənz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ɑ: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veri</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leɪd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bæk</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wɔ:m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ænd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frendli</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fɔ</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pɜ:fekt</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hɒlɪdeɪ</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fʊl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ɒv</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sə’praɪzəz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ek’lektɪk</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kʌlʧɜ:z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ənd</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næʧərʊl</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wʌndəz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teɪm</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naʊ</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ðə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pleɪs</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ɪz</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r>
              <a:rPr kumimoji="0" lang="en-AU" sz="3200" b="0" i="0" u="none" strike="noStrike" cap="none" normalizeH="0" baseline="0" dirty="0" err="1" smtClean="0">
                <a:ln>
                  <a:noFill/>
                </a:ln>
                <a:solidFill>
                  <a:schemeClr val="tx1"/>
                </a:solidFill>
                <a:effectLst/>
                <a:latin typeface="Lucida Sans Unicode" pitchFamily="34" charset="0"/>
                <a:ea typeface="Calibri" pitchFamily="34" charset="0"/>
                <a:cs typeface="Lucida Sans Unicode" pitchFamily="34" charset="0"/>
              </a:rPr>
              <a:t>mə’leɪʒə</a:t>
            </a:r>
            <a:r>
              <a:rPr kumimoji="0" lang="en-AU" sz="3200" b="0" i="0" u="none" strike="noStrike" cap="none" normalizeH="0" baseline="0" dirty="0" smtClean="0">
                <a:ln>
                  <a:noFill/>
                </a:ln>
                <a:solidFill>
                  <a:schemeClr val="tx1"/>
                </a:solidFill>
                <a:effectLst/>
                <a:latin typeface="Lucida Sans Unicode" pitchFamily="34" charset="0"/>
                <a:ea typeface="Calibri" pitchFamily="34" charset="0"/>
                <a:cs typeface="Lucida Sans Unicode" pitchFamily="34" charset="0"/>
              </a:rPr>
              <a:t>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75</TotalTime>
  <Words>618</Words>
  <Application>Microsoft Office PowerPoint</Application>
  <PresentationFormat>On-screen Show (4:3)</PresentationFormat>
  <Paragraphs>42</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Metro</vt:lpstr>
      <vt:lpstr>Slide 1</vt:lpstr>
      <vt:lpstr>Slide 2</vt:lpstr>
      <vt:lpstr>Slide 3</vt:lpstr>
      <vt:lpstr>Slide 4</vt:lpstr>
      <vt:lpstr>Slide 5</vt:lpstr>
      <vt:lpstr>Slide 6</vt:lpstr>
      <vt:lpstr>Running Dictation</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dc:creator>
  <cp:lastModifiedBy>Wickham</cp:lastModifiedBy>
  <cp:revision>3</cp:revision>
  <dcterms:created xsi:type="dcterms:W3CDTF">2006-08-16T00:00:00Z</dcterms:created>
  <dcterms:modified xsi:type="dcterms:W3CDTF">2011-08-24T05:57:45Z</dcterms:modified>
</cp:coreProperties>
</file>