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8"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47" autoAdjust="0"/>
  </p:normalViewPr>
  <p:slideViewPr>
    <p:cSldViewPr>
      <p:cViewPr varScale="1">
        <p:scale>
          <a:sx n="38" d="100"/>
          <a:sy n="38" d="100"/>
        </p:scale>
        <p:origin x="-1603"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100898-A877-48A6-A697-658FC454E242}" type="datetimeFigureOut">
              <a:rPr lang="en-AU" smtClean="0"/>
              <a:t>2/12/2013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791B7F-C810-4DEE-A0F4-5E322B1B26ED}" type="slidenum">
              <a:rPr lang="en-AU" smtClean="0"/>
              <a:t>‹#›</a:t>
            </a:fld>
            <a:endParaRPr lang="en-AU"/>
          </a:p>
        </p:txBody>
      </p:sp>
    </p:spTree>
    <p:extLst>
      <p:ext uri="{BB962C8B-B14F-4D97-AF65-F5344CB8AC3E}">
        <p14:creationId xmlns:p14="http://schemas.microsoft.com/office/powerpoint/2010/main" val="157904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all love ‘little’ things – they are cute,</a:t>
            </a:r>
            <a:r>
              <a:rPr lang="en-AU" baseline="0" dirty="0" smtClean="0"/>
              <a:t> and portable, and don’t cost much. Students and teachers alike enjoy making and having these little books. They are easy to make, fun to write in, and great to share.</a:t>
            </a:r>
            <a:endParaRPr lang="en-AU" dirty="0"/>
          </a:p>
        </p:txBody>
      </p:sp>
      <p:sp>
        <p:nvSpPr>
          <p:cNvPr id="4" name="Slide Number Placeholder 3"/>
          <p:cNvSpPr>
            <a:spLocks noGrp="1"/>
          </p:cNvSpPr>
          <p:nvPr>
            <p:ph type="sldNum" sz="quarter" idx="10"/>
          </p:nvPr>
        </p:nvSpPr>
        <p:spPr/>
        <p:txBody>
          <a:bodyPr/>
          <a:lstStyle/>
          <a:p>
            <a:fld id="{BB791B7F-C810-4DEE-A0F4-5E322B1B26ED}" type="slidenum">
              <a:rPr lang="en-AU" smtClean="0"/>
              <a:t>1</a:t>
            </a:fld>
            <a:endParaRPr lang="en-AU"/>
          </a:p>
        </p:txBody>
      </p:sp>
    </p:spTree>
    <p:extLst>
      <p:ext uri="{BB962C8B-B14F-4D97-AF65-F5344CB8AC3E}">
        <p14:creationId xmlns:p14="http://schemas.microsoft.com/office/powerpoint/2010/main" val="1555550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when the ‘magic’ happens. Hold the two ends and push them together as shown. The cut section will open a hole in the middle.</a:t>
            </a:r>
            <a:endParaRPr lang="en-AU" dirty="0"/>
          </a:p>
        </p:txBody>
      </p:sp>
      <p:sp>
        <p:nvSpPr>
          <p:cNvPr id="4" name="Slide Number Placeholder 3"/>
          <p:cNvSpPr>
            <a:spLocks noGrp="1"/>
          </p:cNvSpPr>
          <p:nvPr>
            <p:ph type="sldNum" sz="quarter" idx="10"/>
          </p:nvPr>
        </p:nvSpPr>
        <p:spPr/>
        <p:txBody>
          <a:bodyPr/>
          <a:lstStyle/>
          <a:p>
            <a:fld id="{BB791B7F-C810-4DEE-A0F4-5E322B1B26ED}" type="slidenum">
              <a:rPr lang="en-AU" smtClean="0"/>
              <a:t>10</a:t>
            </a:fld>
            <a:endParaRPr lang="en-AU"/>
          </a:p>
        </p:txBody>
      </p:sp>
    </p:spTree>
    <p:extLst>
      <p:ext uri="{BB962C8B-B14F-4D97-AF65-F5344CB8AC3E}">
        <p14:creationId xmlns:p14="http://schemas.microsoft.com/office/powerpoint/2010/main" val="2343751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Push until the paper folds</a:t>
            </a:r>
            <a:r>
              <a:rPr lang="en-AU" baseline="0" dirty="0" smtClean="0"/>
              <a:t> right up into a little book. Bring the outside pages around to form the covers, and press the folds neatly into place.</a:t>
            </a:r>
            <a:endParaRPr lang="en-AU" dirty="0"/>
          </a:p>
        </p:txBody>
      </p:sp>
      <p:sp>
        <p:nvSpPr>
          <p:cNvPr id="4" name="Slide Number Placeholder 3"/>
          <p:cNvSpPr>
            <a:spLocks noGrp="1"/>
          </p:cNvSpPr>
          <p:nvPr>
            <p:ph type="sldNum" sz="quarter" idx="10"/>
          </p:nvPr>
        </p:nvSpPr>
        <p:spPr/>
        <p:txBody>
          <a:bodyPr/>
          <a:lstStyle/>
          <a:p>
            <a:fld id="{BB791B7F-C810-4DEE-A0F4-5E322B1B26ED}" type="slidenum">
              <a:rPr lang="en-AU" smtClean="0"/>
              <a:t>11</a:t>
            </a:fld>
            <a:endParaRPr lang="en-AU"/>
          </a:p>
        </p:txBody>
      </p:sp>
    </p:spTree>
    <p:extLst>
      <p:ext uri="{BB962C8B-B14F-4D97-AF65-F5344CB8AC3E}">
        <p14:creationId xmlns:p14="http://schemas.microsoft.com/office/powerpoint/2010/main" val="2972129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Now it’s time to be creative and fill the book.</a:t>
            </a:r>
          </a:p>
          <a:p>
            <a:r>
              <a:rPr lang="en-AU" dirty="0" smtClean="0"/>
              <a:t>Make sure young students especially</a:t>
            </a:r>
            <a:r>
              <a:rPr lang="en-AU" baseline="0" dirty="0" smtClean="0"/>
              <a:t> are holding the book the right way up and start working from the front – sometimes they accidently start on the back cover.</a:t>
            </a:r>
          </a:p>
          <a:p>
            <a:r>
              <a:rPr lang="en-AU" baseline="0" dirty="0" smtClean="0"/>
              <a:t>The book can be used in ‘landscape’ format.</a:t>
            </a:r>
          </a:p>
          <a:p>
            <a:r>
              <a:rPr lang="en-AU" baseline="0" dirty="0" smtClean="0"/>
              <a:t>It can be used to write a story, explain a method, include an album of pictures, catalogue some items, explain an idea … the possibilities are only limited by the need to be brief! Students need to spend a moment to plan what they will put on each page.</a:t>
            </a:r>
            <a:endParaRPr lang="en-AU" dirty="0"/>
          </a:p>
        </p:txBody>
      </p:sp>
      <p:sp>
        <p:nvSpPr>
          <p:cNvPr id="4" name="Slide Number Placeholder 3"/>
          <p:cNvSpPr>
            <a:spLocks noGrp="1"/>
          </p:cNvSpPr>
          <p:nvPr>
            <p:ph type="sldNum" sz="quarter" idx="10"/>
          </p:nvPr>
        </p:nvSpPr>
        <p:spPr/>
        <p:txBody>
          <a:bodyPr/>
          <a:lstStyle/>
          <a:p>
            <a:fld id="{BB791B7F-C810-4DEE-A0F4-5E322B1B26ED}" type="slidenum">
              <a:rPr lang="en-AU" smtClean="0"/>
              <a:t>12</a:t>
            </a:fld>
            <a:endParaRPr lang="en-AU"/>
          </a:p>
        </p:txBody>
      </p:sp>
    </p:spTree>
    <p:extLst>
      <p:ext uri="{BB962C8B-B14F-4D97-AF65-F5344CB8AC3E}">
        <p14:creationId xmlns:p14="http://schemas.microsoft.com/office/powerpoint/2010/main" val="2045190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this is a story-writing lesson, remind students (of what they have already been taught …) about the basis of a story. The little book has six small internal</a:t>
            </a:r>
            <a:r>
              <a:rPr lang="en-AU" baseline="0" dirty="0" smtClean="0"/>
              <a:t> pages. The first two pages could provide characters and setting, and possibly the conflict. The climax should be reached by the fourth page, and the resolution could happen on the last two.</a:t>
            </a:r>
            <a:endParaRPr lang="en-AU" dirty="0"/>
          </a:p>
        </p:txBody>
      </p:sp>
      <p:sp>
        <p:nvSpPr>
          <p:cNvPr id="4" name="Slide Number Placeholder 3"/>
          <p:cNvSpPr>
            <a:spLocks noGrp="1"/>
          </p:cNvSpPr>
          <p:nvPr>
            <p:ph type="sldNum" sz="quarter" idx="10"/>
          </p:nvPr>
        </p:nvSpPr>
        <p:spPr/>
        <p:txBody>
          <a:bodyPr/>
          <a:lstStyle/>
          <a:p>
            <a:fld id="{BB791B7F-C810-4DEE-A0F4-5E322B1B26ED}" type="slidenum">
              <a:rPr lang="en-AU" smtClean="0"/>
              <a:t>13</a:t>
            </a:fld>
            <a:endParaRPr lang="en-AU"/>
          </a:p>
        </p:txBody>
      </p:sp>
    </p:spTree>
    <p:extLst>
      <p:ext uri="{BB962C8B-B14F-4D97-AF65-F5344CB8AC3E}">
        <p14:creationId xmlns:p14="http://schemas.microsoft.com/office/powerpoint/2010/main" val="3428966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Student teachers making</a:t>
            </a:r>
            <a:r>
              <a:rPr lang="en-AU" baseline="0" dirty="0" smtClean="0"/>
              <a:t> little book stories for very young children could be reminded that a story can be very simple and does not require </a:t>
            </a:r>
            <a:r>
              <a:rPr lang="en-AU" baseline="0" smtClean="0"/>
              <a:t>much excitement.</a:t>
            </a:r>
            <a:endParaRPr lang="en-AU"/>
          </a:p>
        </p:txBody>
      </p:sp>
      <p:sp>
        <p:nvSpPr>
          <p:cNvPr id="4" name="Slide Number Placeholder 3"/>
          <p:cNvSpPr>
            <a:spLocks noGrp="1"/>
          </p:cNvSpPr>
          <p:nvPr>
            <p:ph type="sldNum" sz="quarter" idx="10"/>
          </p:nvPr>
        </p:nvSpPr>
        <p:spPr/>
        <p:txBody>
          <a:bodyPr/>
          <a:lstStyle/>
          <a:p>
            <a:fld id="{BB791B7F-C810-4DEE-A0F4-5E322B1B26ED}" type="slidenum">
              <a:rPr lang="en-AU" smtClean="0"/>
              <a:t>14</a:t>
            </a:fld>
            <a:endParaRPr lang="en-AU"/>
          </a:p>
        </p:txBody>
      </p:sp>
    </p:spTree>
    <p:extLst>
      <p:ext uri="{BB962C8B-B14F-4D97-AF65-F5344CB8AC3E}">
        <p14:creationId xmlns:p14="http://schemas.microsoft.com/office/powerpoint/2010/main" val="3767413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advantages of this style of little book are many:</a:t>
            </a:r>
          </a:p>
          <a:p>
            <a:pPr marL="171450" indent="-171450">
              <a:buFont typeface="Arial" pitchFamily="34" charset="0"/>
              <a:buChar char="•"/>
            </a:pPr>
            <a:r>
              <a:rPr lang="en-AU" baseline="0" dirty="0" smtClean="0"/>
              <a:t>It is made from a single piece of paper – it can even be (one-sided) re-cycled paper.</a:t>
            </a:r>
          </a:p>
          <a:p>
            <a:pPr marL="171450" indent="-171450">
              <a:buFont typeface="Arial" pitchFamily="34" charset="0"/>
              <a:buChar char="•"/>
            </a:pPr>
            <a:r>
              <a:rPr lang="en-AU" baseline="0" dirty="0" smtClean="0"/>
              <a:t>You don’t need any extra equipment or materials.</a:t>
            </a:r>
          </a:p>
          <a:p>
            <a:pPr marL="171450" indent="-171450">
              <a:buFont typeface="Arial" pitchFamily="34" charset="0"/>
              <a:buChar char="•"/>
            </a:pPr>
            <a:r>
              <a:rPr lang="en-AU" baseline="0" dirty="0" smtClean="0"/>
              <a:t>Anyone can make one – even young children, and the elderly!</a:t>
            </a:r>
          </a:p>
          <a:p>
            <a:pPr marL="171450" indent="-171450">
              <a:buFont typeface="Arial" pitchFamily="34" charset="0"/>
              <a:buChar char="•"/>
            </a:pPr>
            <a:r>
              <a:rPr lang="en-AU" baseline="0" dirty="0" smtClean="0"/>
              <a:t>The basic little book is only the starting point. For the extra creative it can go on to become something very exciting.</a:t>
            </a:r>
          </a:p>
          <a:p>
            <a:pPr marL="171450" indent="-171450">
              <a:buFont typeface="Arial" pitchFamily="34" charset="0"/>
              <a:buChar char="•"/>
            </a:pPr>
            <a:r>
              <a:rPr lang="en-AU" baseline="0" dirty="0" smtClean="0"/>
              <a:t>The contents of the book can be created on the computer in Word, giving a very neat finish and meaning it’s easy to produce several copies on the printer.</a:t>
            </a:r>
          </a:p>
          <a:p>
            <a:pPr marL="171450" indent="-171450">
              <a:buFont typeface="Arial" pitchFamily="34" charset="0"/>
              <a:buChar char="•"/>
            </a:pPr>
            <a:r>
              <a:rPr lang="en-AU" baseline="0" dirty="0" smtClean="0"/>
              <a:t>Because it is only on one side of the paper, the book can also be opened out and scanned or photocopied making it easy to produce several copies of a student’s work for others to enjoy.</a:t>
            </a:r>
          </a:p>
          <a:p>
            <a:pPr marL="171450" indent="-171450">
              <a:buFont typeface="Arial" pitchFamily="34" charset="0"/>
              <a:buChar char="•"/>
            </a:pPr>
            <a:r>
              <a:rPr lang="en-AU" baseline="0" dirty="0" smtClean="0"/>
              <a:t>We didn’t invent the little book. You can find it in many places on the Internet under various names. It is sometimes called the ‘hotdog book’ because at one stage in its making it looks like a hotdog roll. Others call it the ‘origami book’ because it is folded. Others call it the “Poof!” book because it suddenly appears as a book almost magically.</a:t>
            </a:r>
          </a:p>
          <a:p>
            <a:pPr marL="171450" indent="-171450">
              <a:buFont typeface="Arial" pitchFamily="34" charset="0"/>
              <a:buChar char="•"/>
            </a:pPr>
            <a:endParaRPr lang="en-AU" dirty="0"/>
          </a:p>
        </p:txBody>
      </p:sp>
      <p:sp>
        <p:nvSpPr>
          <p:cNvPr id="4" name="Slide Number Placeholder 3"/>
          <p:cNvSpPr>
            <a:spLocks noGrp="1"/>
          </p:cNvSpPr>
          <p:nvPr>
            <p:ph type="sldNum" sz="quarter" idx="10"/>
          </p:nvPr>
        </p:nvSpPr>
        <p:spPr/>
        <p:txBody>
          <a:bodyPr/>
          <a:lstStyle/>
          <a:p>
            <a:fld id="{BB791B7F-C810-4DEE-A0F4-5E322B1B26ED}" type="slidenum">
              <a:rPr lang="en-AU" smtClean="0"/>
              <a:t>2</a:t>
            </a:fld>
            <a:endParaRPr lang="en-AU"/>
          </a:p>
        </p:txBody>
      </p:sp>
    </p:spTree>
    <p:extLst>
      <p:ext uri="{BB962C8B-B14F-4D97-AF65-F5344CB8AC3E}">
        <p14:creationId xmlns:p14="http://schemas.microsoft.com/office/powerpoint/2010/main" val="2712296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what a newly folded little book looks like. There is a front and back cover, and three double pages inside. It can be made from any size</a:t>
            </a:r>
            <a:r>
              <a:rPr lang="en-AU" baseline="0" dirty="0" smtClean="0"/>
              <a:t> of paper. Paper that is not in the same format as A3 or A4 will simply give a different format book. For a pop-up book the paper needs to be of reasonable quality.</a:t>
            </a:r>
            <a:endParaRPr lang="en-AU" dirty="0"/>
          </a:p>
        </p:txBody>
      </p:sp>
      <p:sp>
        <p:nvSpPr>
          <p:cNvPr id="4" name="Slide Number Placeholder 3"/>
          <p:cNvSpPr>
            <a:spLocks noGrp="1"/>
          </p:cNvSpPr>
          <p:nvPr>
            <p:ph type="sldNum" sz="quarter" idx="10"/>
          </p:nvPr>
        </p:nvSpPr>
        <p:spPr/>
        <p:txBody>
          <a:bodyPr/>
          <a:lstStyle/>
          <a:p>
            <a:fld id="{BB791B7F-C810-4DEE-A0F4-5E322B1B26ED}" type="slidenum">
              <a:rPr lang="en-AU" smtClean="0"/>
              <a:t>3</a:t>
            </a:fld>
            <a:endParaRPr lang="en-AU"/>
          </a:p>
        </p:txBody>
      </p:sp>
    </p:spTree>
    <p:extLst>
      <p:ext uri="{BB962C8B-B14F-4D97-AF65-F5344CB8AC3E}">
        <p14:creationId xmlns:p14="http://schemas.microsoft.com/office/powerpoint/2010/main" val="757936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All you need is a desk/table or flat surface to work on, a piece of paper, a pair of scissors (briefly!), and writing or drawing materials.</a:t>
            </a:r>
            <a:endParaRPr lang="en-AU" dirty="0"/>
          </a:p>
        </p:txBody>
      </p:sp>
      <p:sp>
        <p:nvSpPr>
          <p:cNvPr id="4" name="Slide Number Placeholder 3"/>
          <p:cNvSpPr>
            <a:spLocks noGrp="1"/>
          </p:cNvSpPr>
          <p:nvPr>
            <p:ph type="sldNum" sz="quarter" idx="10"/>
          </p:nvPr>
        </p:nvSpPr>
        <p:spPr/>
        <p:txBody>
          <a:bodyPr/>
          <a:lstStyle/>
          <a:p>
            <a:fld id="{BB791B7F-C810-4DEE-A0F4-5E322B1B26ED}" type="slidenum">
              <a:rPr lang="en-AU" smtClean="0"/>
              <a:t>4</a:t>
            </a:fld>
            <a:endParaRPr lang="en-AU"/>
          </a:p>
        </p:txBody>
      </p:sp>
    </p:spTree>
    <p:extLst>
      <p:ext uri="{BB962C8B-B14F-4D97-AF65-F5344CB8AC3E}">
        <p14:creationId xmlns:p14="http://schemas.microsoft.com/office/powerpoint/2010/main" val="3238943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Firstly, fold the paper neatly in half, and crease the fold.</a:t>
            </a:r>
            <a:endParaRPr lang="en-AU" dirty="0"/>
          </a:p>
        </p:txBody>
      </p:sp>
      <p:sp>
        <p:nvSpPr>
          <p:cNvPr id="4" name="Slide Number Placeholder 3"/>
          <p:cNvSpPr>
            <a:spLocks noGrp="1"/>
          </p:cNvSpPr>
          <p:nvPr>
            <p:ph type="sldNum" sz="quarter" idx="10"/>
          </p:nvPr>
        </p:nvSpPr>
        <p:spPr/>
        <p:txBody>
          <a:bodyPr/>
          <a:lstStyle/>
          <a:p>
            <a:fld id="{BB791B7F-C810-4DEE-A0F4-5E322B1B26ED}" type="slidenum">
              <a:rPr lang="en-AU" smtClean="0"/>
              <a:t>5</a:t>
            </a:fld>
            <a:endParaRPr lang="en-AU"/>
          </a:p>
        </p:txBody>
      </p:sp>
    </p:spTree>
    <p:extLst>
      <p:ext uri="{BB962C8B-B14F-4D97-AF65-F5344CB8AC3E}">
        <p14:creationId xmlns:p14="http://schemas.microsoft.com/office/powerpoint/2010/main" val="2995135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Secondly, fold the paper again, being careful to make sure the edges line up neatly, and crease the fold well.</a:t>
            </a:r>
            <a:endParaRPr lang="en-AU" dirty="0"/>
          </a:p>
        </p:txBody>
      </p:sp>
      <p:sp>
        <p:nvSpPr>
          <p:cNvPr id="4" name="Slide Number Placeholder 3"/>
          <p:cNvSpPr>
            <a:spLocks noGrp="1"/>
          </p:cNvSpPr>
          <p:nvPr>
            <p:ph type="sldNum" sz="quarter" idx="10"/>
          </p:nvPr>
        </p:nvSpPr>
        <p:spPr/>
        <p:txBody>
          <a:bodyPr/>
          <a:lstStyle/>
          <a:p>
            <a:fld id="{BB791B7F-C810-4DEE-A0F4-5E322B1B26ED}" type="slidenum">
              <a:rPr lang="en-AU" smtClean="0"/>
              <a:t>6</a:t>
            </a:fld>
            <a:endParaRPr lang="en-AU"/>
          </a:p>
        </p:txBody>
      </p:sp>
    </p:spTree>
    <p:extLst>
      <p:ext uri="{BB962C8B-B14F-4D97-AF65-F5344CB8AC3E}">
        <p14:creationId xmlns:p14="http://schemas.microsoft.com/office/powerpoint/2010/main" val="1877123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Thirdly, fold the paper one more</a:t>
            </a:r>
            <a:r>
              <a:rPr lang="en-AU" baseline="0" dirty="0" smtClean="0"/>
              <a:t> time. At this stage younger students may need assistance to make sure they can complete a neat fold.</a:t>
            </a:r>
            <a:endParaRPr lang="en-AU" dirty="0"/>
          </a:p>
        </p:txBody>
      </p:sp>
      <p:sp>
        <p:nvSpPr>
          <p:cNvPr id="4" name="Slide Number Placeholder 3"/>
          <p:cNvSpPr>
            <a:spLocks noGrp="1"/>
          </p:cNvSpPr>
          <p:nvPr>
            <p:ph type="sldNum" sz="quarter" idx="10"/>
          </p:nvPr>
        </p:nvSpPr>
        <p:spPr/>
        <p:txBody>
          <a:bodyPr/>
          <a:lstStyle/>
          <a:p>
            <a:fld id="{BB791B7F-C810-4DEE-A0F4-5E322B1B26ED}" type="slidenum">
              <a:rPr lang="en-AU" smtClean="0"/>
              <a:t>7</a:t>
            </a:fld>
            <a:endParaRPr lang="en-AU"/>
          </a:p>
        </p:txBody>
      </p:sp>
    </p:spTree>
    <p:extLst>
      <p:ext uri="{BB962C8B-B14F-4D97-AF65-F5344CB8AC3E}">
        <p14:creationId xmlns:p14="http://schemas.microsoft.com/office/powerpoint/2010/main" val="606051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Now, unfold </a:t>
            </a:r>
            <a:r>
              <a:rPr lang="en-AU" u="sng" dirty="0" smtClean="0"/>
              <a:t>back to the first fold.</a:t>
            </a:r>
          </a:p>
          <a:p>
            <a:r>
              <a:rPr lang="en-AU" u="none" dirty="0" smtClean="0"/>
              <a:t>Take the scissors and cut from the </a:t>
            </a:r>
            <a:r>
              <a:rPr lang="en-AU" b="1" u="sng" dirty="0" smtClean="0"/>
              <a:t>folded edge</a:t>
            </a:r>
            <a:r>
              <a:rPr lang="en-AU" b="1" u="sng" baseline="0" dirty="0" smtClean="0"/>
              <a:t> </a:t>
            </a:r>
            <a:r>
              <a:rPr lang="en-AU" u="none" baseline="0" dirty="0" smtClean="0"/>
              <a:t>to the fold mark half way through. Again, young children will need extra supervision at this point. </a:t>
            </a:r>
          </a:p>
          <a:p>
            <a:r>
              <a:rPr lang="en-AU" u="none" baseline="0" dirty="0" smtClean="0"/>
              <a:t>As this is the only cut (unless you are making pop-up books), in a classroom situation a few pairs of scissors can be passed around and then removed.</a:t>
            </a:r>
            <a:endParaRPr lang="en-AU" u="none" dirty="0"/>
          </a:p>
        </p:txBody>
      </p:sp>
      <p:sp>
        <p:nvSpPr>
          <p:cNvPr id="4" name="Slide Number Placeholder 3"/>
          <p:cNvSpPr>
            <a:spLocks noGrp="1"/>
          </p:cNvSpPr>
          <p:nvPr>
            <p:ph type="sldNum" sz="quarter" idx="10"/>
          </p:nvPr>
        </p:nvSpPr>
        <p:spPr/>
        <p:txBody>
          <a:bodyPr/>
          <a:lstStyle/>
          <a:p>
            <a:fld id="{BB791B7F-C810-4DEE-A0F4-5E322B1B26ED}" type="slidenum">
              <a:rPr lang="en-AU" smtClean="0"/>
              <a:t>8</a:t>
            </a:fld>
            <a:endParaRPr lang="en-AU"/>
          </a:p>
        </p:txBody>
      </p:sp>
    </p:spTree>
    <p:extLst>
      <p:ext uri="{BB962C8B-B14F-4D97-AF65-F5344CB8AC3E}">
        <p14:creationId xmlns:p14="http://schemas.microsoft.com/office/powerpoint/2010/main" val="3661035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Open</a:t>
            </a:r>
            <a:r>
              <a:rPr lang="en-AU" baseline="0" dirty="0" smtClean="0"/>
              <a:t> the paper, and re-fold it the other way – keeping the same side of the paper on the outside. (Remember this can be done on re-cycled paper and the used side needs to stay inside.) If students open the paper and fold it outwards the other way then the next step will not work. </a:t>
            </a:r>
          </a:p>
          <a:p>
            <a:r>
              <a:rPr lang="en-AU" baseline="0" dirty="0" smtClean="0"/>
              <a:t>The paper is now folded longways, with the small cut section at the top as shown.</a:t>
            </a:r>
            <a:endParaRPr lang="en-AU" dirty="0"/>
          </a:p>
        </p:txBody>
      </p:sp>
      <p:sp>
        <p:nvSpPr>
          <p:cNvPr id="4" name="Slide Number Placeholder 3"/>
          <p:cNvSpPr>
            <a:spLocks noGrp="1"/>
          </p:cNvSpPr>
          <p:nvPr>
            <p:ph type="sldNum" sz="quarter" idx="10"/>
          </p:nvPr>
        </p:nvSpPr>
        <p:spPr/>
        <p:txBody>
          <a:bodyPr/>
          <a:lstStyle/>
          <a:p>
            <a:fld id="{BB791B7F-C810-4DEE-A0F4-5E322B1B26ED}" type="slidenum">
              <a:rPr lang="en-AU" smtClean="0"/>
              <a:t>9</a:t>
            </a:fld>
            <a:endParaRPr lang="en-AU"/>
          </a:p>
        </p:txBody>
      </p:sp>
    </p:spTree>
    <p:extLst>
      <p:ext uri="{BB962C8B-B14F-4D97-AF65-F5344CB8AC3E}">
        <p14:creationId xmlns:p14="http://schemas.microsoft.com/office/powerpoint/2010/main" val="182284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65.JPG"/>
          <p:cNvPicPr>
            <a:picLocks noChangeAspect="1"/>
          </p:cNvPicPr>
          <p:nvPr/>
        </p:nvPicPr>
        <p:blipFill>
          <a:blip r:embed="rId3" cstate="screen"/>
          <a:stretch>
            <a:fillRect/>
          </a:stretch>
        </p:blipFill>
        <p:spPr>
          <a:xfrm>
            <a:off x="2518" y="0"/>
            <a:ext cx="9138964" cy="6858000"/>
          </a:xfrm>
          <a:prstGeom prst="rect">
            <a:avLst/>
          </a:prstGeom>
        </p:spPr>
      </p:pic>
      <p:sp>
        <p:nvSpPr>
          <p:cNvPr id="2" name="Title 1"/>
          <p:cNvSpPr>
            <a:spLocks noGrp="1"/>
          </p:cNvSpPr>
          <p:nvPr>
            <p:ph type="ctrTitle"/>
          </p:nvPr>
        </p:nvSpPr>
        <p:spPr>
          <a:xfrm>
            <a:off x="685800" y="2971800"/>
            <a:ext cx="7772400" cy="14700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Making Little Books</a:t>
            </a:r>
            <a:endParaRPr lang="en-AU"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ubtitle 2"/>
          <p:cNvSpPr>
            <a:spLocks noGrp="1"/>
          </p:cNvSpPr>
          <p:nvPr>
            <p:ph type="subTitle" idx="1"/>
          </p:nvPr>
        </p:nvSpPr>
        <p:spPr>
          <a:xfrm>
            <a:off x="1524000" y="4953000"/>
            <a:ext cx="6400800" cy="1524000"/>
          </a:xfrm>
        </p:spPr>
        <p:txBody>
          <a:bodyPr>
            <a:noAutofit/>
          </a:bodyPr>
          <a:lstStyle/>
          <a:p>
            <a:r>
              <a:rPr lang="en-A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medium for Creativity and Story Telling</a:t>
            </a:r>
            <a:endParaRPr lang="en-A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00078.JPG"/>
          <p:cNvPicPr>
            <a:picLocks noChangeAspect="1"/>
          </p:cNvPicPr>
          <p:nvPr/>
        </p:nvPicPr>
        <p:blipFill>
          <a:blip r:embed="rId3" cstate="screen"/>
          <a:stretch>
            <a:fillRect/>
          </a:stretch>
        </p:blipFill>
        <p:spPr>
          <a:xfrm>
            <a:off x="2518" y="0"/>
            <a:ext cx="9138964" cy="6858000"/>
          </a:xfrm>
          <a:prstGeom prst="rect">
            <a:avLst/>
          </a:prstGeom>
        </p:spPr>
      </p:pic>
      <p:sp>
        <p:nvSpPr>
          <p:cNvPr id="3" name="TextBox 2"/>
          <p:cNvSpPr txBox="1"/>
          <p:nvPr/>
        </p:nvSpPr>
        <p:spPr>
          <a:xfrm>
            <a:off x="1752600" y="228600"/>
            <a:ext cx="50292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Hold the two ends ...</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1600200" y="5943600"/>
            <a:ext cx="59436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push them together.</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ight Arrow 4"/>
          <p:cNvSpPr/>
          <p:nvPr/>
        </p:nvSpPr>
        <p:spPr>
          <a:xfrm>
            <a:off x="457200" y="3733800"/>
            <a:ext cx="1143000" cy="5334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ight Arrow 5"/>
          <p:cNvSpPr/>
          <p:nvPr/>
        </p:nvSpPr>
        <p:spPr>
          <a:xfrm flipH="1">
            <a:off x="7543800" y="3733800"/>
            <a:ext cx="1143000" cy="5334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0-#ppt_w/2"/>
                                          </p:val>
                                        </p:tav>
                                        <p:tav tm="100000">
                                          <p:val>
                                            <p:strVal val="#ppt_x"/>
                                          </p:val>
                                        </p:tav>
                                      </p:tavLst>
                                    </p:anim>
                                    <p:anim calcmode="lin" valueType="num">
                                      <p:cBhvr additive="base">
                                        <p:cTn id="21" dur="10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00080.JPG"/>
          <p:cNvPicPr>
            <a:picLocks noChangeAspect="1"/>
          </p:cNvPicPr>
          <p:nvPr/>
        </p:nvPicPr>
        <p:blipFill>
          <a:blip r:embed="rId3" cstate="screen"/>
          <a:stretch>
            <a:fillRect/>
          </a:stretch>
        </p:blipFill>
        <p:spPr>
          <a:xfrm>
            <a:off x="509063" y="152400"/>
            <a:ext cx="3858674" cy="2895600"/>
          </a:xfrm>
          <a:prstGeom prst="rect">
            <a:avLst/>
          </a:prstGeom>
          <a:ln>
            <a:noFill/>
          </a:ln>
          <a:effectLst>
            <a:outerShdw blurRad="292100" dist="139700" dir="2700000" algn="tl" rotWithShape="0">
              <a:srgbClr val="333333">
                <a:alpha val="65000"/>
              </a:srgbClr>
            </a:outerShdw>
          </a:effectLst>
        </p:spPr>
      </p:pic>
      <p:pic>
        <p:nvPicPr>
          <p:cNvPr id="3" name="Picture 2" descr="P1000081.JPG"/>
          <p:cNvPicPr>
            <a:picLocks noChangeAspect="1"/>
          </p:cNvPicPr>
          <p:nvPr/>
        </p:nvPicPr>
        <p:blipFill>
          <a:blip r:embed="rId4" cstate="screen"/>
          <a:stretch>
            <a:fillRect/>
          </a:stretch>
        </p:blipFill>
        <p:spPr>
          <a:xfrm>
            <a:off x="4800600" y="1984607"/>
            <a:ext cx="4191000" cy="2507785"/>
          </a:xfrm>
          <a:prstGeom prst="rect">
            <a:avLst/>
          </a:prstGeom>
          <a:ln>
            <a:noFill/>
          </a:ln>
          <a:effectLst>
            <a:outerShdw blurRad="292100" dist="139700" dir="2700000" algn="tl" rotWithShape="0">
              <a:srgbClr val="333333">
                <a:alpha val="65000"/>
              </a:srgbClr>
            </a:outerShdw>
          </a:effectLst>
        </p:spPr>
      </p:pic>
      <p:pic>
        <p:nvPicPr>
          <p:cNvPr id="4" name="Picture 3" descr="P1000082.JPG"/>
          <p:cNvPicPr>
            <a:picLocks noChangeAspect="1"/>
          </p:cNvPicPr>
          <p:nvPr/>
        </p:nvPicPr>
        <p:blipFill>
          <a:blip r:embed="rId5" cstate="screen"/>
          <a:stretch>
            <a:fillRect/>
          </a:stretch>
        </p:blipFill>
        <p:spPr>
          <a:xfrm>
            <a:off x="718372" y="3962400"/>
            <a:ext cx="3744856" cy="25908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105400" y="5257800"/>
            <a:ext cx="3581400"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4000" b="1" dirty="0" smtClean="0">
                <a:solidFill>
                  <a:srgbClr val="C00000"/>
                </a:solidFill>
              </a:rPr>
              <a:t>And there it is!</a:t>
            </a:r>
            <a:endParaRPr lang="en-AU" sz="4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1000"/>
                                        <p:tgtEl>
                                          <p:spTgt spid="3"/>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1000"/>
                                        <p:tgtEl>
                                          <p:spTgt spid="4"/>
                                        </p:tgtEl>
                                      </p:cBhvr>
                                    </p:animEffect>
                                  </p:childTnLst>
                                </p:cTn>
                              </p:par>
                            </p:childTnLst>
                          </p:cTn>
                        </p:par>
                        <p:par>
                          <p:cTn id="16" fill="hold">
                            <p:stCondLst>
                              <p:cond delay="3000"/>
                            </p:stCondLst>
                            <p:childTnLst>
                              <p:par>
                                <p:cTn id="17" presetID="15"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00088.JPG"/>
          <p:cNvPicPr>
            <a:picLocks noChangeAspect="1"/>
          </p:cNvPicPr>
          <p:nvPr/>
        </p:nvPicPr>
        <p:blipFill>
          <a:blip r:embed="rId3" cstate="screen"/>
          <a:stretch>
            <a:fillRect/>
          </a:stretch>
        </p:blipFill>
        <p:spPr>
          <a:xfrm>
            <a:off x="228600" y="221691"/>
            <a:ext cx="2667000" cy="3810630"/>
          </a:xfrm>
          <a:prstGeom prst="rect">
            <a:avLst/>
          </a:prstGeom>
          <a:ln>
            <a:noFill/>
          </a:ln>
          <a:effectLst>
            <a:outerShdw blurRad="292100" dist="139700" dir="2700000" algn="tl" rotWithShape="0">
              <a:srgbClr val="333333">
                <a:alpha val="65000"/>
              </a:srgbClr>
            </a:outerShdw>
          </a:effectLst>
        </p:spPr>
      </p:pic>
      <p:pic>
        <p:nvPicPr>
          <p:cNvPr id="3" name="Picture 2" descr="P1000087.JPG"/>
          <p:cNvPicPr>
            <a:picLocks noChangeAspect="1"/>
          </p:cNvPicPr>
          <p:nvPr/>
        </p:nvPicPr>
        <p:blipFill>
          <a:blip r:embed="rId4" cstate="screen"/>
          <a:stretch>
            <a:fillRect/>
          </a:stretch>
        </p:blipFill>
        <p:spPr>
          <a:xfrm>
            <a:off x="3048000" y="1464511"/>
            <a:ext cx="5936512" cy="517617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505200" y="457200"/>
            <a:ext cx="4724400" cy="707886"/>
          </a:xfrm>
          <a:prstGeom prst="rect">
            <a:avLst/>
          </a:prstGeom>
          <a:noFill/>
        </p:spPr>
        <p:txBody>
          <a:bodyPr wrap="square" rtlCol="0">
            <a:spAutoFit/>
          </a:bodyPr>
          <a:lstStyle/>
          <a:p>
            <a:r>
              <a:rPr lang="en-AU" sz="4000" b="1" dirty="0" smtClean="0">
                <a:solidFill>
                  <a:srgbClr val="C00000"/>
                </a:solidFill>
                <a:effectLst>
                  <a:outerShdw blurRad="50800" dist="38100" dir="2700000" algn="tl" rotWithShape="0">
                    <a:prstClr val="black">
                      <a:alpha val="40000"/>
                    </a:prstClr>
                  </a:outerShdw>
                </a:effectLst>
              </a:rPr>
              <a:t>Now ... write, draw </a:t>
            </a:r>
            <a:endParaRPr lang="en-AU" sz="4000" b="1" dirty="0">
              <a:solidFill>
                <a:srgbClr val="C00000"/>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14300" y="1318022"/>
            <a:ext cx="8915400"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AU"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Introduce your </a:t>
            </a:r>
            <a:r>
              <a:rPr kumimoji="0" lang="en-AU" sz="2800" b="0" i="0" u="none" strike="noStrike" cap="none" normalizeH="0" baseline="0" dirty="0" smtClean="0">
                <a:ln>
                  <a:noFill/>
                </a:ln>
                <a:solidFill>
                  <a:srgbClr val="C00000"/>
                </a:solidFill>
                <a:effectLst/>
                <a:latin typeface="Arial" pitchFamily="34" charset="0"/>
                <a:ea typeface="Times New Roman" pitchFamily="18" charset="0"/>
                <a:cs typeface="Times New Roman" pitchFamily="18" charset="0"/>
              </a:rPr>
              <a:t>characters</a:t>
            </a:r>
            <a:r>
              <a:rPr kumimoji="0" lang="en-AU"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with descriptions of physical and personality traits, their surroundings, and those with whom they come in contact.</a:t>
            </a:r>
            <a:endParaRPr kumimoji="0" lang="en-AU"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AU"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Create a </a:t>
            </a:r>
            <a:r>
              <a:rPr kumimoji="0" lang="en-AU" sz="2800" b="0" i="0" u="none" strike="noStrike" cap="none" normalizeH="0" baseline="0" dirty="0" smtClean="0">
                <a:ln>
                  <a:noFill/>
                </a:ln>
                <a:solidFill>
                  <a:srgbClr val="C00000"/>
                </a:solidFill>
                <a:effectLst/>
                <a:latin typeface="Arial" pitchFamily="34" charset="0"/>
                <a:ea typeface="Times New Roman" pitchFamily="18" charset="0"/>
                <a:cs typeface="Times New Roman" pitchFamily="18" charset="0"/>
              </a:rPr>
              <a:t>problem/conflict</a:t>
            </a:r>
            <a:r>
              <a:rPr kumimoji="0" lang="en-AU"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This could be between two people, an internal conflict, or one in which the main character overcomes an obstacle in the outside world.</a:t>
            </a:r>
            <a:endParaRPr kumimoji="0" lang="en-AU"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AU"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Write the </a:t>
            </a:r>
            <a:r>
              <a:rPr kumimoji="0" lang="en-AU" sz="2800" b="0" i="0" u="none" strike="noStrike" cap="none" normalizeH="0" baseline="0" dirty="0" smtClean="0">
                <a:ln>
                  <a:noFill/>
                </a:ln>
                <a:solidFill>
                  <a:srgbClr val="C00000"/>
                </a:solidFill>
                <a:effectLst/>
                <a:latin typeface="Arial" pitchFamily="34" charset="0"/>
                <a:ea typeface="Times New Roman" pitchFamily="18" charset="0"/>
                <a:cs typeface="Times New Roman" pitchFamily="18" charset="0"/>
              </a:rPr>
              <a:t>climax</a:t>
            </a:r>
            <a:r>
              <a:rPr kumimoji="0" lang="en-AU"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of the story, which will include the main character(s) coming face to face with the conflict.</a:t>
            </a:r>
            <a:endParaRPr kumimoji="0" lang="en-AU"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AU"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Show how your character(s) </a:t>
            </a:r>
            <a:r>
              <a:rPr kumimoji="0" lang="en-AU" sz="2800" b="0" i="0" u="none" strike="noStrike" cap="none" normalizeH="0" baseline="0" dirty="0" smtClean="0">
                <a:ln>
                  <a:noFill/>
                </a:ln>
                <a:solidFill>
                  <a:srgbClr val="C00000"/>
                </a:solidFill>
                <a:effectLst/>
                <a:latin typeface="Arial" pitchFamily="34" charset="0"/>
                <a:ea typeface="Times New Roman" pitchFamily="18" charset="0"/>
                <a:cs typeface="Times New Roman" pitchFamily="18" charset="0"/>
              </a:rPr>
              <a:t>resolves the problem</a:t>
            </a:r>
            <a:r>
              <a:rPr kumimoji="0" lang="en-AU"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and what happens next.</a:t>
            </a:r>
            <a:endParaRPr kumimoji="0" lang="en-A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2152650" y="304800"/>
            <a:ext cx="4838700" cy="769441"/>
          </a:xfrm>
          <a:prstGeom prst="rect">
            <a:avLst/>
          </a:prstGeom>
          <a:noFill/>
        </p:spPr>
        <p:txBody>
          <a:bodyPr wrap="square" rtlCol="0">
            <a:spAutoFit/>
          </a:bodyPr>
          <a:lstStyle/>
          <a:p>
            <a:r>
              <a:rPr lang="en-AU" sz="4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Basic Story Writing</a:t>
            </a:r>
            <a:endParaRPr lang="en-AU"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by read surprise.jpg"/>
          <p:cNvPicPr>
            <a:picLocks noChangeAspect="1"/>
          </p:cNvPicPr>
          <p:nvPr/>
        </p:nvPicPr>
        <p:blipFill>
          <a:blip r:embed="rId3" cstate="screen"/>
          <a:stretch>
            <a:fillRect/>
          </a:stretch>
        </p:blipFill>
        <p:spPr>
          <a:xfrm>
            <a:off x="0" y="0"/>
            <a:ext cx="9144000" cy="6858000"/>
          </a:xfrm>
          <a:prstGeom prst="rect">
            <a:avLst/>
          </a:prstGeom>
        </p:spPr>
      </p:pic>
      <p:sp>
        <p:nvSpPr>
          <p:cNvPr id="3" name="TextBox 2"/>
          <p:cNvSpPr txBox="1"/>
          <p:nvPr/>
        </p:nvSpPr>
        <p:spPr>
          <a:xfrm>
            <a:off x="304800" y="228600"/>
            <a:ext cx="8534400" cy="2308324"/>
          </a:xfrm>
          <a:prstGeom prst="rect">
            <a:avLst/>
          </a:prstGeom>
          <a:noFill/>
        </p:spPr>
        <p:txBody>
          <a:bodyPr wrap="square" rtlCol="0">
            <a:spAutoFit/>
          </a:bodyPr>
          <a:lstStyle/>
          <a:p>
            <a:r>
              <a:rPr lang="en-A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Really little kids love books and stories, but they don’t really need a storyline (problem and solution), and they don’t want anything scary!</a:t>
            </a:r>
            <a:endParaRPr lang="en-AU"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AU" sz="6000" b="1" u="sng" dirty="0" smtClean="0">
                <a:solidFill>
                  <a:schemeClr val="accent2">
                    <a:lumMod val="75000"/>
                  </a:schemeClr>
                </a:solidFill>
              </a:rPr>
              <a:t>THE</a:t>
            </a:r>
            <a:r>
              <a:rPr lang="en-AU" sz="6000" b="1" dirty="0" smtClean="0">
                <a:solidFill>
                  <a:schemeClr val="accent2">
                    <a:lumMod val="75000"/>
                  </a:schemeClr>
                </a:solidFill>
              </a:rPr>
              <a:t> little book</a:t>
            </a:r>
            <a:endParaRPr lang="en-AU" sz="6000" b="1" dirty="0">
              <a:solidFill>
                <a:schemeClr val="accent2">
                  <a:lumMod val="75000"/>
                </a:schemeClr>
              </a:solidFill>
            </a:endParaRPr>
          </a:p>
        </p:txBody>
      </p:sp>
      <p:sp>
        <p:nvSpPr>
          <p:cNvPr id="3" name="Content Placeholder 2"/>
          <p:cNvSpPr>
            <a:spLocks noGrp="1"/>
          </p:cNvSpPr>
          <p:nvPr>
            <p:ph idx="1"/>
          </p:nvPr>
        </p:nvSpPr>
        <p:spPr>
          <a:xfrm>
            <a:off x="457200" y="1295400"/>
            <a:ext cx="8458200" cy="4830763"/>
          </a:xfrm>
          <a:blipFill>
            <a:blip r:embed="rId3" cstate="screen"/>
            <a:tile tx="0" ty="0" sx="100000" sy="100000" flip="none" algn="tl"/>
          </a:blipFill>
          <a:effectLst>
            <a:outerShdw blurRad="50800" dist="38100" dir="2700000" algn="tl" rotWithShape="0">
              <a:prstClr val="black">
                <a:alpha val="40000"/>
              </a:prstClr>
            </a:outerShdw>
          </a:effectLst>
        </p:spPr>
        <p:txBody>
          <a:bodyPr>
            <a:noAutofit/>
          </a:bodyPr>
          <a:lstStyle/>
          <a:p>
            <a:r>
              <a:rPr lang="en-AU" sz="3400" b="1" dirty="0" smtClean="0">
                <a:ln w="10541" cmpd="sng">
                  <a:solidFill>
                    <a:schemeClr val="tx1"/>
                  </a:solidFill>
                  <a:prstDash val="solid"/>
                </a:ln>
                <a:solidFill>
                  <a:srgbClr val="7030A0"/>
                </a:solidFill>
              </a:rPr>
              <a:t>Made from a single sheet of paper</a:t>
            </a:r>
          </a:p>
          <a:p>
            <a:r>
              <a:rPr lang="en-AU" sz="3400" b="1" dirty="0" smtClean="0">
                <a:ln w="10541" cmpd="sng">
                  <a:solidFill>
                    <a:schemeClr val="tx1"/>
                  </a:solidFill>
                  <a:prstDash val="solid"/>
                </a:ln>
                <a:solidFill>
                  <a:srgbClr val="7030A0"/>
                </a:solidFill>
              </a:rPr>
              <a:t>No need for staples, glue, sticky tape</a:t>
            </a:r>
          </a:p>
          <a:p>
            <a:r>
              <a:rPr lang="en-AU" sz="3400" b="1" dirty="0" smtClean="0">
                <a:ln w="10541" cmpd="sng">
                  <a:solidFill>
                    <a:schemeClr val="tx1"/>
                  </a:solidFill>
                  <a:prstDash val="solid"/>
                </a:ln>
                <a:solidFill>
                  <a:srgbClr val="7030A0"/>
                </a:solidFill>
              </a:rPr>
              <a:t>Can be quickly and easily created by anyone</a:t>
            </a:r>
          </a:p>
          <a:p>
            <a:r>
              <a:rPr lang="en-AU" sz="3400" b="1" dirty="0" smtClean="0">
                <a:ln w="10541" cmpd="sng">
                  <a:solidFill>
                    <a:schemeClr val="tx1"/>
                  </a:solidFill>
                  <a:prstDash val="solid"/>
                </a:ln>
                <a:solidFill>
                  <a:srgbClr val="7030A0"/>
                </a:solidFill>
              </a:rPr>
              <a:t>Can be adapted into pop-up book</a:t>
            </a:r>
          </a:p>
          <a:p>
            <a:r>
              <a:rPr lang="en-AU" sz="3400" b="1" dirty="0" smtClean="0">
                <a:ln w="10541" cmpd="sng">
                  <a:solidFill>
                    <a:schemeClr val="tx1"/>
                  </a:solidFill>
                  <a:prstDash val="solid"/>
                </a:ln>
                <a:solidFill>
                  <a:srgbClr val="7030A0"/>
                </a:solidFill>
              </a:rPr>
              <a:t>Can be created on the computer in Word</a:t>
            </a:r>
          </a:p>
          <a:p>
            <a:r>
              <a:rPr lang="en-AU" sz="3400" b="1" dirty="0" smtClean="0">
                <a:ln w="10541" cmpd="sng">
                  <a:solidFill>
                    <a:schemeClr val="tx1"/>
                  </a:solidFill>
                  <a:prstDash val="solid"/>
                </a:ln>
                <a:solidFill>
                  <a:srgbClr val="7030A0"/>
                </a:solidFill>
              </a:rPr>
              <a:t>Can be photocopied (one side of paper)</a:t>
            </a:r>
          </a:p>
          <a:p>
            <a:r>
              <a:rPr lang="en-AU" sz="3400" b="1" dirty="0" smtClean="0">
                <a:ln w="10541" cmpd="sng">
                  <a:solidFill>
                    <a:schemeClr val="tx1"/>
                  </a:solidFill>
                  <a:prstDash val="solid"/>
                </a:ln>
                <a:solidFill>
                  <a:srgbClr val="7030A0"/>
                </a:solidFill>
              </a:rPr>
              <a:t>Sometimes called “hotdog book”, “origami book” “Poof! book” ...</a:t>
            </a:r>
            <a:endParaRPr lang="en-AU" sz="3400" b="1" dirty="0">
              <a:ln w="10541" cmpd="sng">
                <a:solidFill>
                  <a:schemeClr val="tx1"/>
                </a:solidFill>
                <a:prstDash val="solid"/>
              </a:ln>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The little book has front and back cover, and six pages.</a:t>
            </a:r>
            <a:br>
              <a:rPr lang="en-AU" sz="2800" dirty="0" smtClean="0"/>
            </a:br>
            <a:r>
              <a:rPr lang="en-AU" sz="2800" dirty="0" smtClean="0"/>
              <a:t>It can be made with A3 paper, or A4 paper.</a:t>
            </a:r>
            <a:endParaRPr lang="en-AU" sz="2800" dirty="0"/>
          </a:p>
        </p:txBody>
      </p:sp>
      <p:pic>
        <p:nvPicPr>
          <p:cNvPr id="4" name="Content Placeholder 3" descr="P1000068.JPG"/>
          <p:cNvPicPr>
            <a:picLocks noGrp="1" noChangeAspect="1"/>
          </p:cNvPicPr>
          <p:nvPr>
            <p:ph idx="1"/>
          </p:nvPr>
        </p:nvPicPr>
        <p:blipFill>
          <a:blip r:embed="rId3" cstate="screen"/>
          <a:stretch>
            <a:fillRect/>
          </a:stretch>
        </p:blipFill>
        <p:spPr>
          <a:xfrm>
            <a:off x="2291305" y="1676400"/>
            <a:ext cx="4637589" cy="4876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1000069.JPG"/>
          <p:cNvPicPr>
            <a:picLocks noGrp="1" noChangeAspect="1"/>
          </p:cNvPicPr>
          <p:nvPr>
            <p:ph idx="4294967295"/>
          </p:nvPr>
        </p:nvPicPr>
        <p:blipFill>
          <a:blip r:embed="rId3" cstate="screen"/>
          <a:stretch>
            <a:fillRect/>
          </a:stretch>
        </p:blipFill>
        <p:spPr>
          <a:xfrm>
            <a:off x="589569" y="685800"/>
            <a:ext cx="7964862" cy="597693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38200" y="304800"/>
            <a:ext cx="2438400" cy="707886"/>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AU" sz="4000" dirty="0" smtClean="0"/>
              <a:t>You need:</a:t>
            </a:r>
            <a:endParaRPr lang="en-AU" sz="4000" dirty="0"/>
          </a:p>
        </p:txBody>
      </p:sp>
      <p:sp>
        <p:nvSpPr>
          <p:cNvPr id="6" name="TextBox 5"/>
          <p:cNvSpPr txBox="1"/>
          <p:nvPr/>
        </p:nvSpPr>
        <p:spPr>
          <a:xfrm>
            <a:off x="838200" y="3733800"/>
            <a:ext cx="3657600" cy="707886"/>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AU" sz="4000" dirty="0" smtClean="0"/>
              <a:t>A4 or A3 paper</a:t>
            </a:r>
            <a:endParaRPr lang="en-AU" sz="4000" dirty="0"/>
          </a:p>
        </p:txBody>
      </p:sp>
      <p:sp>
        <p:nvSpPr>
          <p:cNvPr id="7" name="TextBox 6"/>
          <p:cNvSpPr txBox="1"/>
          <p:nvPr/>
        </p:nvSpPr>
        <p:spPr>
          <a:xfrm>
            <a:off x="5562600" y="1905000"/>
            <a:ext cx="2895600" cy="707886"/>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AU" sz="4000" dirty="0" smtClean="0"/>
              <a:t>pens/pencils</a:t>
            </a:r>
            <a:endParaRPr lang="en-AU" sz="4000" dirty="0"/>
          </a:p>
        </p:txBody>
      </p:sp>
      <p:sp>
        <p:nvSpPr>
          <p:cNvPr id="8" name="TextBox 7"/>
          <p:cNvSpPr txBox="1"/>
          <p:nvPr/>
        </p:nvSpPr>
        <p:spPr>
          <a:xfrm>
            <a:off x="6705600" y="3276600"/>
            <a:ext cx="1905000" cy="707886"/>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AU" sz="4000" dirty="0" smtClean="0"/>
              <a:t>scissors</a:t>
            </a:r>
            <a:endParaRPr lang="en-A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1000"/>
                                        <p:tgtEl>
                                          <p:spTgt spid="4"/>
                                        </p:tgtEl>
                                      </p:cBhvr>
                                    </p:animEffect>
                                  </p:childTnLst>
                                </p:cTn>
                              </p:par>
                            </p:childTnLst>
                          </p:cTn>
                        </p:par>
                        <p:par>
                          <p:cTn id="13" fill="hold">
                            <p:stCondLst>
                              <p:cond delay="2000"/>
                            </p:stCondLst>
                            <p:childTnLst>
                              <p:par>
                                <p:cTn id="14" presetID="2" presetClass="entr" presetSubtype="3"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1+#ppt_w/2"/>
                                          </p:val>
                                        </p:tav>
                                        <p:tav tm="100000">
                                          <p:val>
                                            <p:strVal val="#ppt_x"/>
                                          </p:val>
                                        </p:tav>
                                      </p:tavLst>
                                    </p:anim>
                                    <p:anim calcmode="lin" valueType="num">
                                      <p:cBhvr additive="base">
                                        <p:cTn id="17" dur="10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0-#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4000"/>
                            </p:stCondLst>
                            <p:childTnLst>
                              <p:par>
                                <p:cTn id="24" presetID="2" presetClass="entr" presetSubtype="12"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1000" fill="hold"/>
                                        <p:tgtEl>
                                          <p:spTgt spid="7"/>
                                        </p:tgtEl>
                                        <p:attrNameLst>
                                          <p:attrName>ppt_x</p:attrName>
                                        </p:attrNameLst>
                                      </p:cBhvr>
                                      <p:tavLst>
                                        <p:tav tm="0">
                                          <p:val>
                                            <p:strVal val="0-#ppt_w/2"/>
                                          </p:val>
                                        </p:tav>
                                        <p:tav tm="100000">
                                          <p:val>
                                            <p:strVal val="#ppt_x"/>
                                          </p:val>
                                        </p:tav>
                                      </p:tavLst>
                                    </p:anim>
                                    <p:anim calcmode="lin" valueType="num">
                                      <p:cBhvr additive="base">
                                        <p:cTn id="27"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00072.JPG"/>
          <p:cNvPicPr>
            <a:picLocks noChangeAspect="1"/>
          </p:cNvPicPr>
          <p:nvPr/>
        </p:nvPicPr>
        <p:blipFill>
          <a:blip r:embed="rId3" cstate="screen"/>
          <a:stretch>
            <a:fillRect/>
          </a:stretch>
        </p:blipFill>
        <p:spPr>
          <a:xfrm>
            <a:off x="2518" y="0"/>
            <a:ext cx="9138964" cy="68580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81000" y="381000"/>
            <a:ext cx="16764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Step 1:</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3733800" y="4800600"/>
            <a:ext cx="48768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Fold the paper in half</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00072.JPG"/>
          <p:cNvPicPr>
            <a:picLocks noChangeAspect="1"/>
          </p:cNvPicPr>
          <p:nvPr/>
        </p:nvPicPr>
        <p:blipFill>
          <a:blip r:embed="rId3" cstate="screen"/>
          <a:stretch>
            <a:fillRect/>
          </a:stretch>
        </p:blipFill>
        <p:spPr>
          <a:xfrm>
            <a:off x="2518" y="0"/>
            <a:ext cx="9138964" cy="68580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81000" y="381000"/>
            <a:ext cx="16764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Step 2:</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2743200" y="4800600"/>
            <a:ext cx="58674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Fold the paper in half </a:t>
            </a:r>
            <a:r>
              <a:rPr lang="en-AU" sz="4000"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again</a:t>
            </a:r>
            <a:endParaRPr lang="en-AU" sz="4000" b="1"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00072.JPG"/>
          <p:cNvPicPr>
            <a:picLocks noChangeAspect="1"/>
          </p:cNvPicPr>
          <p:nvPr/>
        </p:nvPicPr>
        <p:blipFill>
          <a:blip r:embed="rId3" cstate="screen"/>
          <a:stretch>
            <a:fillRect/>
          </a:stretch>
        </p:blipFill>
        <p:spPr>
          <a:xfrm>
            <a:off x="2518" y="0"/>
            <a:ext cx="9138964" cy="68580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81000" y="381000"/>
            <a:ext cx="16764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Step 3:</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1143000" y="4800600"/>
            <a:ext cx="74676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Fold the paper in half </a:t>
            </a:r>
            <a:r>
              <a:rPr lang="en-AU" sz="4000"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third time</a:t>
            </a:r>
            <a:endParaRPr lang="en-AU" sz="4000" b="1"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00076.JPG"/>
          <p:cNvPicPr>
            <a:picLocks noChangeAspect="1"/>
          </p:cNvPicPr>
          <p:nvPr/>
        </p:nvPicPr>
        <p:blipFill>
          <a:blip r:embed="rId3" cstate="screen"/>
          <a:stretch>
            <a:fillRect/>
          </a:stretch>
        </p:blipFill>
        <p:spPr>
          <a:xfrm>
            <a:off x="2518" y="0"/>
            <a:ext cx="9138964" cy="6858000"/>
          </a:xfrm>
          <a:prstGeom prst="rect">
            <a:avLst/>
          </a:prstGeom>
        </p:spPr>
      </p:pic>
      <p:sp>
        <p:nvSpPr>
          <p:cNvPr id="3" name="TextBox 2"/>
          <p:cNvSpPr txBox="1"/>
          <p:nvPr/>
        </p:nvSpPr>
        <p:spPr>
          <a:xfrm>
            <a:off x="228600" y="152400"/>
            <a:ext cx="17526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Step 4:</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1981200" y="152400"/>
            <a:ext cx="62484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Unfold as far as the first fold</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1600200" y="5257800"/>
            <a:ext cx="5943600" cy="1323439"/>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Cut down to the </a:t>
            </a:r>
            <a:r>
              <a:rPr lang="en-AU" sz="4000" dirty="0" smtClean="0">
                <a:ln w="18415" cmpd="sng">
                  <a:solidFill>
                    <a:schemeClr val="tx2">
                      <a:lumMod val="60000"/>
                      <a:lumOff val="40000"/>
                    </a:schemeClr>
                  </a:solidFill>
                  <a:prstDash val="solid"/>
                </a:ln>
                <a:solidFill>
                  <a:srgbClr val="FFFFFF"/>
                </a:solidFill>
                <a:effectLst>
                  <a:outerShdw blurRad="63500" dir="3600000" algn="tl" rotWithShape="0">
                    <a:srgbClr val="000000">
                      <a:alpha val="70000"/>
                    </a:srgbClr>
                  </a:outerShdw>
                </a:effectLst>
              </a:rPr>
              <a:t>fold mark </a:t>
            </a:r>
          </a:p>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from the </a:t>
            </a:r>
            <a:r>
              <a:rPr lang="en-AU" sz="4000" b="1" u="sng" dirty="0" smtClean="0">
                <a:ln w="18415" cmpd="sng">
                  <a:solidFill>
                    <a:srgbClr val="FF0000"/>
                  </a:solidFill>
                  <a:prstDash val="solid"/>
                </a:ln>
                <a:solidFill>
                  <a:srgbClr val="FFFFFF"/>
                </a:solidFill>
                <a:effectLst>
                  <a:outerShdw blurRad="63500" dir="3600000" algn="tl" rotWithShape="0">
                    <a:srgbClr val="000000">
                      <a:alpha val="70000"/>
                    </a:srgbClr>
                  </a:outerShdw>
                </a:effectLst>
              </a:rPr>
              <a:t>fold edge</a:t>
            </a:r>
            <a:endParaRPr lang="en-AU" sz="4000" b="1" u="sng"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
        <p:nvSpPr>
          <p:cNvPr id="6" name="Down Arrow 5"/>
          <p:cNvSpPr/>
          <p:nvPr/>
        </p:nvSpPr>
        <p:spPr>
          <a:xfrm>
            <a:off x="5791200" y="5257800"/>
            <a:ext cx="381000" cy="12192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Bent Arrow 6"/>
          <p:cNvSpPr/>
          <p:nvPr/>
        </p:nvSpPr>
        <p:spPr>
          <a:xfrm flipH="1">
            <a:off x="6705600" y="2819400"/>
            <a:ext cx="533400" cy="2743200"/>
          </a:xfrm>
          <a:prstGeom prst="bentArrow">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1+#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3500"/>
                            </p:stCondLst>
                            <p:childTnLst>
                              <p:par>
                                <p:cTn id="29" presetID="0" presetClass="path" presetSubtype="0" accel="50000" decel="50000" fill="hold" grpId="1" nodeType="afterEffect">
                                  <p:stCondLst>
                                    <p:cond delay="0"/>
                                  </p:stCondLst>
                                  <p:childTnLst>
                                    <p:animMotion origin="layout" path="M 0 0 C 0.09219 -0.00232 0.18455 -0.00463 0.22882 -0.06042 C 0.27309 -0.11621 0.26771 -0.24028 0.26528 -0.33519 C 0.26285 -0.4301 0.25018 -0.5625 0.21372 -0.6301 C 0.17726 -0.69769 0.09879 -0.71736 0.04705 -0.74121 C -0.00469 -0.76505 -0.06857 -0.79792 -0.09687 -0.77361 C -0.12517 -0.74931 -0.11823 -0.62547 -0.12257 -0.59584 " pathEditMode="relative" ptsTypes="aaaaaaA">
                                      <p:cBhvr>
                                        <p:cTn id="30"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6" grpId="1"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00083.JPG"/>
          <p:cNvPicPr>
            <a:picLocks noChangeAspect="1"/>
          </p:cNvPicPr>
          <p:nvPr/>
        </p:nvPicPr>
        <p:blipFill>
          <a:blip r:embed="rId3" cstate="screen"/>
          <a:stretch>
            <a:fillRect/>
          </a:stretch>
        </p:blipFill>
        <p:spPr>
          <a:xfrm>
            <a:off x="2518" y="0"/>
            <a:ext cx="9138964" cy="6858000"/>
          </a:xfrm>
          <a:prstGeom prst="rect">
            <a:avLst/>
          </a:prstGeom>
        </p:spPr>
      </p:pic>
      <p:sp>
        <p:nvSpPr>
          <p:cNvPr id="3" name="TextBox 2"/>
          <p:cNvSpPr txBox="1"/>
          <p:nvPr/>
        </p:nvSpPr>
        <p:spPr>
          <a:xfrm>
            <a:off x="304800" y="381000"/>
            <a:ext cx="16764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Step 5:</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876300" y="5105400"/>
            <a:ext cx="73914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Unfold, and re-fold the other way</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7" name="Group 9"/>
          <p:cNvGrpSpPr/>
          <p:nvPr/>
        </p:nvGrpSpPr>
        <p:grpSpPr>
          <a:xfrm>
            <a:off x="2971800" y="1524000"/>
            <a:ext cx="3581400" cy="609600"/>
            <a:chOff x="2971800" y="1524000"/>
            <a:chExt cx="3581400" cy="609600"/>
          </a:xfrm>
        </p:grpSpPr>
        <p:sp>
          <p:nvSpPr>
            <p:cNvPr id="5" name="TextBox 4"/>
            <p:cNvSpPr txBox="1"/>
            <p:nvPr/>
          </p:nvSpPr>
          <p:spPr>
            <a:xfrm>
              <a:off x="3886200" y="1524000"/>
              <a:ext cx="1676400" cy="461665"/>
            </a:xfrm>
            <a:prstGeom prst="rect">
              <a:avLst/>
            </a:prstGeom>
            <a:noFill/>
          </p:spPr>
          <p:txBody>
            <a:bodyPr wrap="square" rtlCol="0">
              <a:spAutoFit/>
            </a:bodyPr>
            <a:lstStyle/>
            <a:p>
              <a:r>
                <a:rPr lang="en-AU" sz="2400" b="1" dirty="0" smtClean="0">
                  <a:ln w="18415" cmpd="sng">
                    <a:solidFill>
                      <a:srgbClr val="FF0000"/>
                    </a:solidFill>
                    <a:prstDash val="solid"/>
                  </a:ln>
                  <a:solidFill>
                    <a:srgbClr val="FFFFFF"/>
                  </a:solidFill>
                  <a:effectLst>
                    <a:outerShdw blurRad="63500" dir="3600000" algn="tl" rotWithShape="0">
                      <a:srgbClr val="000000">
                        <a:alpha val="70000"/>
                      </a:srgbClr>
                    </a:outerShdw>
                  </a:effectLst>
                </a:rPr>
                <a:t>Cut section</a:t>
              </a:r>
              <a:endParaRPr lang="en-AU" sz="2400" b="1"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
          <p:nvSpPr>
            <p:cNvPr id="8" name="Bent Arrow 7"/>
            <p:cNvSpPr/>
            <p:nvPr/>
          </p:nvSpPr>
          <p:spPr>
            <a:xfrm rot="5400000">
              <a:off x="5867400" y="1447800"/>
              <a:ext cx="381000" cy="990600"/>
            </a:xfrm>
            <a:prstGeom prst="ben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9" name="Bent Arrow 8"/>
            <p:cNvSpPr/>
            <p:nvPr/>
          </p:nvSpPr>
          <p:spPr>
            <a:xfrm rot="16200000" flipH="1">
              <a:off x="3238500" y="1485900"/>
              <a:ext cx="381000" cy="914400"/>
            </a:xfrm>
            <a:prstGeom prst="ben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grpSp>
        <p:nvGrpSpPr>
          <p:cNvPr id="10" name="Group 12"/>
          <p:cNvGrpSpPr/>
          <p:nvPr/>
        </p:nvGrpSpPr>
        <p:grpSpPr>
          <a:xfrm>
            <a:off x="1847340" y="762000"/>
            <a:ext cx="5703032" cy="867008"/>
            <a:chOff x="1847340" y="762000"/>
            <a:chExt cx="5703032" cy="867008"/>
          </a:xfrm>
        </p:grpSpPr>
        <p:sp>
          <p:nvSpPr>
            <p:cNvPr id="6" name="TextBox 5"/>
            <p:cNvSpPr txBox="1"/>
            <p:nvPr/>
          </p:nvSpPr>
          <p:spPr>
            <a:xfrm>
              <a:off x="4267200" y="762000"/>
              <a:ext cx="838200" cy="523220"/>
            </a:xfrm>
            <a:prstGeom prst="rect">
              <a:avLst/>
            </a:prstGeom>
            <a:noFill/>
          </p:spPr>
          <p:txBody>
            <a:bodyPr wrap="square" rtlCol="0">
              <a:spAutoFit/>
            </a:bodyPr>
            <a:lstStyle/>
            <a:p>
              <a:r>
                <a:rPr lang="en-AU" sz="2800" b="1" dirty="0" smtClean="0">
                  <a:ln w="18415" cmpd="sng">
                    <a:solidFill>
                      <a:schemeClr val="tx2">
                        <a:lumMod val="60000"/>
                        <a:lumOff val="40000"/>
                      </a:schemeClr>
                    </a:solidFill>
                    <a:prstDash val="solid"/>
                  </a:ln>
                  <a:solidFill>
                    <a:schemeClr val="bg1"/>
                  </a:solidFill>
                  <a:effectLst>
                    <a:outerShdw blurRad="63500" dir="3600000" algn="tl" rotWithShape="0">
                      <a:srgbClr val="000000">
                        <a:alpha val="70000"/>
                      </a:srgbClr>
                    </a:outerShdw>
                  </a:effectLst>
                </a:rPr>
                <a:t>Fold</a:t>
              </a:r>
              <a:endParaRPr lang="en-AU" sz="2800" b="1" dirty="0">
                <a:ln w="18415" cmpd="sng">
                  <a:solidFill>
                    <a:schemeClr val="tx2">
                      <a:lumMod val="60000"/>
                      <a:lumOff val="40000"/>
                    </a:schemeClr>
                  </a:solidFill>
                  <a:prstDash val="solid"/>
                </a:ln>
                <a:solidFill>
                  <a:schemeClr val="bg1"/>
                </a:solidFill>
                <a:effectLst>
                  <a:outerShdw blurRad="63500" dir="3600000" algn="tl" rotWithShape="0">
                    <a:srgbClr val="000000">
                      <a:alpha val="70000"/>
                    </a:srgbClr>
                  </a:outerShdw>
                </a:effectLst>
              </a:endParaRPr>
            </a:p>
          </p:txBody>
        </p:sp>
        <p:sp>
          <p:nvSpPr>
            <p:cNvPr id="11" name="Down Arrow 10"/>
            <p:cNvSpPr/>
            <p:nvPr/>
          </p:nvSpPr>
          <p:spPr>
            <a:xfrm rot="3822409">
              <a:off x="2892860" y="410181"/>
              <a:ext cx="164267" cy="2255307"/>
            </a:xfrm>
            <a:prstGeom prst="downArrow">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Down Arrow 11"/>
            <p:cNvSpPr/>
            <p:nvPr/>
          </p:nvSpPr>
          <p:spPr>
            <a:xfrm rot="17777591" flipH="1">
              <a:off x="6302666" y="381302"/>
              <a:ext cx="176046" cy="2319366"/>
            </a:xfrm>
            <a:prstGeom prst="downArrow">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1"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childTnLst>
                          </p:cTn>
                        </p:par>
                        <p:par>
                          <p:cTn id="23" fill="hold">
                            <p:stCondLst>
                              <p:cond delay="3000"/>
                            </p:stCondLst>
                            <p:childTnLst>
                              <p:par>
                                <p:cTn id="24" presetID="2" presetClass="entr" presetSubtype="1"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1156</Words>
  <Application>Microsoft Office PowerPoint</Application>
  <PresentationFormat>On-screen Show (4:3)</PresentationFormat>
  <Paragraphs>80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Making Little Books</vt:lpstr>
      <vt:lpstr>THE little book</vt:lpstr>
      <vt:lpstr>The little book has front and back cover, and six pages. It can be made with A3 paper, or A4 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Little Books</dc:title>
  <dc:creator>Ruth</dc:creator>
  <cp:lastModifiedBy>Acer</cp:lastModifiedBy>
  <cp:revision>12</cp:revision>
  <dcterms:created xsi:type="dcterms:W3CDTF">2006-08-16T00:00:00Z</dcterms:created>
  <dcterms:modified xsi:type="dcterms:W3CDTF">2013-12-02T04:00:50Z</dcterms:modified>
</cp:coreProperties>
</file>